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1" r:id="rId1"/>
  </p:sldMasterIdLst>
  <p:notesMasterIdLst>
    <p:notesMasterId r:id="rId27"/>
  </p:notesMasterIdLst>
  <p:handoutMasterIdLst>
    <p:handoutMasterId r:id="rId28"/>
  </p:handoutMasterIdLst>
  <p:sldIdLst>
    <p:sldId id="829" r:id="rId2"/>
    <p:sldId id="830" r:id="rId3"/>
    <p:sldId id="864" r:id="rId4"/>
    <p:sldId id="834" r:id="rId5"/>
    <p:sldId id="863" r:id="rId6"/>
    <p:sldId id="854" r:id="rId7"/>
    <p:sldId id="849" r:id="rId8"/>
    <p:sldId id="837" r:id="rId9"/>
    <p:sldId id="850" r:id="rId10"/>
    <p:sldId id="838" r:id="rId11"/>
    <p:sldId id="855" r:id="rId12"/>
    <p:sldId id="839" r:id="rId13"/>
    <p:sldId id="842" r:id="rId14"/>
    <p:sldId id="856" r:id="rId15"/>
    <p:sldId id="857" r:id="rId16"/>
    <p:sldId id="858" r:id="rId17"/>
    <p:sldId id="840" r:id="rId18"/>
    <p:sldId id="862" r:id="rId19"/>
    <p:sldId id="844" r:id="rId20"/>
    <p:sldId id="845" r:id="rId21"/>
    <p:sldId id="860" r:id="rId22"/>
    <p:sldId id="846" r:id="rId23"/>
    <p:sldId id="861" r:id="rId24"/>
    <p:sldId id="841" r:id="rId25"/>
    <p:sldId id="859" r:id="rId26"/>
  </p:sldIdLst>
  <p:sldSz cx="9144000" cy="6858000" type="screen4x3"/>
  <p:notesSz cx="9296400" cy="688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5216"/>
  </p:normalViewPr>
  <p:slideViewPr>
    <p:cSldViewPr snapToGrid="0" snapToObjects="1">
      <p:cViewPr varScale="1">
        <p:scale>
          <a:sx n="155" d="100"/>
          <a:sy n="155" d="100"/>
        </p:scale>
        <p:origin x="1866" y="1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028440" cy="345286"/>
          </a:xfrm>
          <a:prstGeom prst="rect">
            <a:avLst/>
          </a:prstGeom>
        </p:spPr>
        <p:txBody>
          <a:bodyPr vert="horz" lIns="92958" tIns="46479" rIns="92958" bIns="46479" rtlCol="0"/>
          <a:lstStyle>
            <a:lvl1pPr algn="l">
              <a:defRPr sz="1200"/>
            </a:lvl1pPr>
          </a:lstStyle>
          <a:p>
            <a:endParaRPr kumimoji="1" lang="zh-CN" altLang="en-US"/>
          </a:p>
        </p:txBody>
      </p:sp>
      <p:sp>
        <p:nvSpPr>
          <p:cNvPr id="3" name="日期占位符 2"/>
          <p:cNvSpPr>
            <a:spLocks noGrp="1"/>
          </p:cNvSpPr>
          <p:nvPr>
            <p:ph type="dt" sz="quarter" idx="1"/>
          </p:nvPr>
        </p:nvSpPr>
        <p:spPr>
          <a:xfrm>
            <a:off x="5265809" y="1"/>
            <a:ext cx="4028440" cy="345286"/>
          </a:xfrm>
          <a:prstGeom prst="rect">
            <a:avLst/>
          </a:prstGeom>
        </p:spPr>
        <p:txBody>
          <a:bodyPr vert="horz" lIns="92958" tIns="46479" rIns="92958" bIns="46479" rtlCol="0"/>
          <a:lstStyle>
            <a:lvl1pPr algn="r">
              <a:defRPr sz="1200"/>
            </a:lvl1pPr>
          </a:lstStyle>
          <a:p>
            <a:fld id="{2A4950B3-23C0-D543-9BCB-1E8210DB5819}" type="datetimeFigureOut">
              <a:rPr kumimoji="1" lang="zh-CN" altLang="en-US" smtClean="0"/>
              <a:t>2019/5/21</a:t>
            </a:fld>
            <a:endParaRPr kumimoji="1" lang="zh-CN" altLang="en-US"/>
          </a:p>
        </p:txBody>
      </p:sp>
      <p:sp>
        <p:nvSpPr>
          <p:cNvPr id="4" name="页脚占位符 3"/>
          <p:cNvSpPr>
            <a:spLocks noGrp="1"/>
          </p:cNvSpPr>
          <p:nvPr>
            <p:ph type="ftr" sz="quarter" idx="2"/>
          </p:nvPr>
        </p:nvSpPr>
        <p:spPr>
          <a:xfrm>
            <a:off x="1" y="6536528"/>
            <a:ext cx="4028440" cy="345285"/>
          </a:xfrm>
          <a:prstGeom prst="rect">
            <a:avLst/>
          </a:prstGeom>
        </p:spPr>
        <p:txBody>
          <a:bodyPr vert="horz" lIns="92958" tIns="46479" rIns="92958" bIns="46479"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265809" y="6536528"/>
            <a:ext cx="4028440" cy="345285"/>
          </a:xfrm>
          <a:prstGeom prst="rect">
            <a:avLst/>
          </a:prstGeom>
        </p:spPr>
        <p:txBody>
          <a:bodyPr vert="horz" lIns="92958" tIns="46479" rIns="92958" bIns="46479" rtlCol="0" anchor="b"/>
          <a:lstStyle>
            <a:lvl1pPr algn="r">
              <a:defRPr sz="1200"/>
            </a:lvl1pPr>
          </a:lstStyle>
          <a:p>
            <a:fld id="{73246E04-7969-444B-9FA4-2FC7DB4191A2}" type="slidenum">
              <a:rPr kumimoji="1" lang="zh-CN" altLang="en-US" smtClean="0"/>
              <a:t>‹#›</a:t>
            </a:fld>
            <a:endParaRPr kumimoji="1" lang="zh-CN" altLang="en-US"/>
          </a:p>
        </p:txBody>
      </p:sp>
    </p:spTree>
    <p:extLst>
      <p:ext uri="{BB962C8B-B14F-4D97-AF65-F5344CB8AC3E}">
        <p14:creationId xmlns:p14="http://schemas.microsoft.com/office/powerpoint/2010/main" val="18449636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28440" cy="345286"/>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5265809" y="1"/>
            <a:ext cx="4028440" cy="345286"/>
          </a:xfrm>
          <a:prstGeom prst="rect">
            <a:avLst/>
          </a:prstGeom>
        </p:spPr>
        <p:txBody>
          <a:bodyPr vert="horz" lIns="92958" tIns="46479" rIns="92958" bIns="46479" rtlCol="0"/>
          <a:lstStyle>
            <a:lvl1pPr algn="r">
              <a:defRPr sz="1200"/>
            </a:lvl1pPr>
          </a:lstStyle>
          <a:p>
            <a:fld id="{2D6DC9D9-464E-4E4C-98FD-27902EAB2126}" type="datetimeFigureOut">
              <a:rPr lang="en-US" smtClean="0"/>
              <a:t>5/21/2019</a:t>
            </a:fld>
            <a:endParaRPr lang="en-US" dirty="0"/>
          </a:p>
        </p:txBody>
      </p:sp>
      <p:sp>
        <p:nvSpPr>
          <p:cNvPr id="4" name="Slide Image Placeholder 3"/>
          <p:cNvSpPr>
            <a:spLocks noGrp="1" noRot="1" noChangeAspect="1"/>
          </p:cNvSpPr>
          <p:nvPr>
            <p:ph type="sldImg" idx="2"/>
          </p:nvPr>
        </p:nvSpPr>
        <p:spPr>
          <a:xfrm>
            <a:off x="3100388" y="860425"/>
            <a:ext cx="3095625" cy="2322513"/>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929640" y="3311872"/>
            <a:ext cx="7437120" cy="2709714"/>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536528"/>
            <a:ext cx="4028440" cy="345285"/>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36528"/>
            <a:ext cx="4028440" cy="345285"/>
          </a:xfrm>
          <a:prstGeom prst="rect">
            <a:avLst/>
          </a:prstGeom>
        </p:spPr>
        <p:txBody>
          <a:bodyPr vert="horz" lIns="92958" tIns="46479" rIns="92958" bIns="46479" rtlCol="0" anchor="b"/>
          <a:lstStyle>
            <a:lvl1pPr algn="r">
              <a:defRPr sz="1200"/>
            </a:lvl1pPr>
          </a:lstStyle>
          <a:p>
            <a:fld id="{48C960F5-E640-E347-AF6A-175BA37CB36C}" type="slidenum">
              <a:rPr lang="en-US" smtClean="0"/>
              <a:t>‹#›</a:t>
            </a:fld>
            <a:endParaRPr lang="en-US" dirty="0"/>
          </a:p>
        </p:txBody>
      </p:sp>
    </p:spTree>
    <p:extLst>
      <p:ext uri="{BB962C8B-B14F-4D97-AF65-F5344CB8AC3E}">
        <p14:creationId xmlns:p14="http://schemas.microsoft.com/office/powerpoint/2010/main" val="241206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B577F-6036-4BCD-9021-A736CBC28733}" type="slidenum">
              <a:rPr lang="en-US" smtClean="0"/>
              <a:pPr/>
              <a:t>0</a:t>
            </a:fld>
            <a:endParaRPr lang="en-US" dirty="0"/>
          </a:p>
        </p:txBody>
      </p:sp>
    </p:spTree>
    <p:extLst>
      <p:ext uri="{BB962C8B-B14F-4D97-AF65-F5344CB8AC3E}">
        <p14:creationId xmlns:p14="http://schemas.microsoft.com/office/powerpoint/2010/main" val="32103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9</a:t>
            </a:fld>
            <a:endParaRPr lang="en-US" dirty="0"/>
          </a:p>
        </p:txBody>
      </p:sp>
    </p:spTree>
    <p:extLst>
      <p:ext uri="{BB962C8B-B14F-4D97-AF65-F5344CB8AC3E}">
        <p14:creationId xmlns:p14="http://schemas.microsoft.com/office/powerpoint/2010/main" val="146267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10</a:t>
            </a:fld>
            <a:endParaRPr lang="en-US" dirty="0"/>
          </a:p>
        </p:txBody>
      </p:sp>
    </p:spTree>
    <p:extLst>
      <p:ext uri="{BB962C8B-B14F-4D97-AF65-F5344CB8AC3E}">
        <p14:creationId xmlns:p14="http://schemas.microsoft.com/office/powerpoint/2010/main" val="2056677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11</a:t>
            </a:fld>
            <a:endParaRPr lang="en-US" dirty="0"/>
          </a:p>
        </p:txBody>
      </p:sp>
    </p:spTree>
    <p:extLst>
      <p:ext uri="{BB962C8B-B14F-4D97-AF65-F5344CB8AC3E}">
        <p14:creationId xmlns:p14="http://schemas.microsoft.com/office/powerpoint/2010/main" val="2517973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12</a:t>
            </a:fld>
            <a:endParaRPr lang="en-US" dirty="0"/>
          </a:p>
        </p:txBody>
      </p:sp>
    </p:spTree>
    <p:extLst>
      <p:ext uri="{BB962C8B-B14F-4D97-AF65-F5344CB8AC3E}">
        <p14:creationId xmlns:p14="http://schemas.microsoft.com/office/powerpoint/2010/main" val="1706428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13</a:t>
            </a:fld>
            <a:endParaRPr lang="en-US" dirty="0"/>
          </a:p>
        </p:txBody>
      </p:sp>
    </p:spTree>
    <p:extLst>
      <p:ext uri="{BB962C8B-B14F-4D97-AF65-F5344CB8AC3E}">
        <p14:creationId xmlns:p14="http://schemas.microsoft.com/office/powerpoint/2010/main" val="191240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14</a:t>
            </a:fld>
            <a:endParaRPr lang="en-US" dirty="0"/>
          </a:p>
        </p:txBody>
      </p:sp>
    </p:spTree>
    <p:extLst>
      <p:ext uri="{BB962C8B-B14F-4D97-AF65-F5344CB8AC3E}">
        <p14:creationId xmlns:p14="http://schemas.microsoft.com/office/powerpoint/2010/main" val="2389205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15</a:t>
            </a:fld>
            <a:endParaRPr lang="en-US" dirty="0"/>
          </a:p>
        </p:txBody>
      </p:sp>
    </p:spTree>
    <p:extLst>
      <p:ext uri="{BB962C8B-B14F-4D97-AF65-F5344CB8AC3E}">
        <p14:creationId xmlns:p14="http://schemas.microsoft.com/office/powerpoint/2010/main" val="325570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16</a:t>
            </a:fld>
            <a:endParaRPr lang="en-US" dirty="0"/>
          </a:p>
        </p:txBody>
      </p:sp>
    </p:spTree>
    <p:extLst>
      <p:ext uri="{BB962C8B-B14F-4D97-AF65-F5344CB8AC3E}">
        <p14:creationId xmlns:p14="http://schemas.microsoft.com/office/powerpoint/2010/main" val="638308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17</a:t>
            </a:fld>
            <a:endParaRPr lang="en-US" dirty="0"/>
          </a:p>
        </p:txBody>
      </p:sp>
    </p:spTree>
    <p:extLst>
      <p:ext uri="{BB962C8B-B14F-4D97-AF65-F5344CB8AC3E}">
        <p14:creationId xmlns:p14="http://schemas.microsoft.com/office/powerpoint/2010/main" val="942262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18</a:t>
            </a:fld>
            <a:endParaRPr lang="en-US" dirty="0"/>
          </a:p>
        </p:txBody>
      </p:sp>
    </p:spTree>
    <p:extLst>
      <p:ext uri="{BB962C8B-B14F-4D97-AF65-F5344CB8AC3E}">
        <p14:creationId xmlns:p14="http://schemas.microsoft.com/office/powerpoint/2010/main" val="363453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a:t>
            </a:fld>
            <a:endParaRPr lang="en-US" dirty="0"/>
          </a:p>
        </p:txBody>
      </p:sp>
    </p:spTree>
    <p:extLst>
      <p:ext uri="{BB962C8B-B14F-4D97-AF65-F5344CB8AC3E}">
        <p14:creationId xmlns:p14="http://schemas.microsoft.com/office/powerpoint/2010/main" val="1081817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19</a:t>
            </a:fld>
            <a:endParaRPr lang="en-US" dirty="0"/>
          </a:p>
        </p:txBody>
      </p:sp>
    </p:spTree>
    <p:extLst>
      <p:ext uri="{BB962C8B-B14F-4D97-AF65-F5344CB8AC3E}">
        <p14:creationId xmlns:p14="http://schemas.microsoft.com/office/powerpoint/2010/main" val="1177821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20</a:t>
            </a:fld>
            <a:endParaRPr lang="en-US" dirty="0"/>
          </a:p>
        </p:txBody>
      </p:sp>
    </p:spTree>
    <p:extLst>
      <p:ext uri="{BB962C8B-B14F-4D97-AF65-F5344CB8AC3E}">
        <p14:creationId xmlns:p14="http://schemas.microsoft.com/office/powerpoint/2010/main" val="58525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21</a:t>
            </a:fld>
            <a:endParaRPr lang="en-US" dirty="0"/>
          </a:p>
        </p:txBody>
      </p:sp>
    </p:spTree>
    <p:extLst>
      <p:ext uri="{BB962C8B-B14F-4D97-AF65-F5344CB8AC3E}">
        <p14:creationId xmlns:p14="http://schemas.microsoft.com/office/powerpoint/2010/main" val="1458080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22</a:t>
            </a:fld>
            <a:endParaRPr lang="en-US" dirty="0"/>
          </a:p>
        </p:txBody>
      </p:sp>
    </p:spTree>
    <p:extLst>
      <p:ext uri="{BB962C8B-B14F-4D97-AF65-F5344CB8AC3E}">
        <p14:creationId xmlns:p14="http://schemas.microsoft.com/office/powerpoint/2010/main" val="218128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23</a:t>
            </a:fld>
            <a:endParaRPr lang="en-US" dirty="0"/>
          </a:p>
        </p:txBody>
      </p:sp>
    </p:spTree>
    <p:extLst>
      <p:ext uri="{BB962C8B-B14F-4D97-AF65-F5344CB8AC3E}">
        <p14:creationId xmlns:p14="http://schemas.microsoft.com/office/powerpoint/2010/main" val="215127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24</a:t>
            </a:fld>
            <a:endParaRPr lang="en-US" dirty="0"/>
          </a:p>
        </p:txBody>
      </p:sp>
    </p:spTree>
    <p:extLst>
      <p:ext uri="{BB962C8B-B14F-4D97-AF65-F5344CB8AC3E}">
        <p14:creationId xmlns:p14="http://schemas.microsoft.com/office/powerpoint/2010/main" val="3421619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a:t>
            </a:fld>
            <a:endParaRPr lang="en-US" dirty="0"/>
          </a:p>
        </p:txBody>
      </p:sp>
    </p:spTree>
    <p:extLst>
      <p:ext uri="{BB962C8B-B14F-4D97-AF65-F5344CB8AC3E}">
        <p14:creationId xmlns:p14="http://schemas.microsoft.com/office/powerpoint/2010/main" val="14881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3</a:t>
            </a:fld>
            <a:endParaRPr lang="en-US" dirty="0"/>
          </a:p>
        </p:txBody>
      </p:sp>
    </p:spTree>
    <p:extLst>
      <p:ext uri="{BB962C8B-B14F-4D97-AF65-F5344CB8AC3E}">
        <p14:creationId xmlns:p14="http://schemas.microsoft.com/office/powerpoint/2010/main" val="76612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4</a:t>
            </a:fld>
            <a:endParaRPr lang="en-US" dirty="0"/>
          </a:p>
        </p:txBody>
      </p:sp>
    </p:spTree>
    <p:extLst>
      <p:ext uri="{BB962C8B-B14F-4D97-AF65-F5344CB8AC3E}">
        <p14:creationId xmlns:p14="http://schemas.microsoft.com/office/powerpoint/2010/main" val="3698784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5</a:t>
            </a:fld>
            <a:endParaRPr lang="en-US" dirty="0"/>
          </a:p>
        </p:txBody>
      </p:sp>
    </p:spTree>
    <p:extLst>
      <p:ext uri="{BB962C8B-B14F-4D97-AF65-F5344CB8AC3E}">
        <p14:creationId xmlns:p14="http://schemas.microsoft.com/office/powerpoint/2010/main" val="2864793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6</a:t>
            </a:fld>
            <a:endParaRPr lang="en-US" dirty="0"/>
          </a:p>
        </p:txBody>
      </p:sp>
    </p:spTree>
    <p:extLst>
      <p:ext uri="{BB962C8B-B14F-4D97-AF65-F5344CB8AC3E}">
        <p14:creationId xmlns:p14="http://schemas.microsoft.com/office/powerpoint/2010/main" val="350658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7</a:t>
            </a:fld>
            <a:endParaRPr lang="en-US" dirty="0"/>
          </a:p>
        </p:txBody>
      </p:sp>
    </p:spTree>
    <p:extLst>
      <p:ext uri="{BB962C8B-B14F-4D97-AF65-F5344CB8AC3E}">
        <p14:creationId xmlns:p14="http://schemas.microsoft.com/office/powerpoint/2010/main" val="1653513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8</a:t>
            </a:fld>
            <a:endParaRPr lang="en-US" dirty="0"/>
          </a:p>
        </p:txBody>
      </p:sp>
    </p:spTree>
    <p:extLst>
      <p:ext uri="{BB962C8B-B14F-4D97-AF65-F5344CB8AC3E}">
        <p14:creationId xmlns:p14="http://schemas.microsoft.com/office/powerpoint/2010/main" val="60788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56660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596951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206740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419100"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2" descr="mage result for Duke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54099" y="11289"/>
            <a:ext cx="789901" cy="789901"/>
          </a:xfrm>
          <a:prstGeom prst="rect">
            <a:avLst/>
          </a:prstGeom>
          <a:noFill/>
          <a:extLst>
            <a:ext uri="{909E8E84-426E-40DD-AFC4-6F175D3DCCD1}">
              <a14:hiddenFill xmlns:a14="http://schemas.microsoft.com/office/drawing/2010/main">
                <a:solidFill>
                  <a:srgbClr val="FFFFFF"/>
                </a:solidFill>
              </a14:hiddenFill>
            </a:ext>
          </a:extLst>
        </p:spPr>
      </p:pic>
      <p:sp>
        <p:nvSpPr>
          <p:cNvPr id="9" name="日期占位符 8">
            <a:extLst>
              <a:ext uri="{FF2B5EF4-FFF2-40B4-BE49-F238E27FC236}">
                <a16:creationId xmlns:a16="http://schemas.microsoft.com/office/drawing/2014/main" id="{C112A6B1-F117-4041-8170-AF0F819175D1}"/>
              </a:ext>
            </a:extLst>
          </p:cNvPr>
          <p:cNvSpPr>
            <a:spLocks noGrp="1"/>
          </p:cNvSpPr>
          <p:nvPr>
            <p:ph type="dt" sz="half" idx="14"/>
          </p:nvPr>
        </p:nvSpPr>
        <p:spPr/>
        <p:txBody>
          <a:bodyPr/>
          <a:lstStyle/>
          <a:p>
            <a:endParaRPr lang="en-US" dirty="0"/>
          </a:p>
        </p:txBody>
      </p:sp>
      <p:sp>
        <p:nvSpPr>
          <p:cNvPr id="10" name="页脚占位符 9">
            <a:extLst>
              <a:ext uri="{FF2B5EF4-FFF2-40B4-BE49-F238E27FC236}">
                <a16:creationId xmlns:a16="http://schemas.microsoft.com/office/drawing/2014/main" id="{E69AD018-63E0-4C83-9A94-220A14852B64}"/>
              </a:ext>
            </a:extLst>
          </p:cNvPr>
          <p:cNvSpPr>
            <a:spLocks noGrp="1"/>
          </p:cNvSpPr>
          <p:nvPr>
            <p:ph type="ftr" sz="quarter" idx="15"/>
          </p:nvPr>
        </p:nvSpPr>
        <p:spPr/>
        <p:txBody>
          <a:bodyPr/>
          <a:lstStyle/>
          <a:p>
            <a:r>
              <a:rPr lang="en-US"/>
              <a:t>Distribution Statement</a:t>
            </a:r>
            <a:endParaRPr lang="en-US" dirty="0"/>
          </a:p>
        </p:txBody>
      </p:sp>
      <p:sp>
        <p:nvSpPr>
          <p:cNvPr id="11" name="灯片编号占位符 10">
            <a:extLst>
              <a:ext uri="{FF2B5EF4-FFF2-40B4-BE49-F238E27FC236}">
                <a16:creationId xmlns:a16="http://schemas.microsoft.com/office/drawing/2014/main" id="{7E248B62-FC0D-4638-AA65-5D87BE5ACC36}"/>
              </a:ext>
            </a:extLst>
          </p:cNvPr>
          <p:cNvSpPr>
            <a:spLocks noGrp="1"/>
          </p:cNvSpPr>
          <p:nvPr>
            <p:ph type="sldNum" sz="quarter" idx="16"/>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66140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97033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381629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Distribution Statement</a:t>
            </a:r>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66473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dirty="0"/>
              <a:t>Distribution Statement</a:t>
            </a:r>
          </a:p>
        </p:txBody>
      </p:sp>
      <p:sp>
        <p:nvSpPr>
          <p:cNvPr id="9" name="Slide Number Placeholder 8"/>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797334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Distribution Statement</a:t>
            </a:r>
          </a:p>
        </p:txBody>
      </p:sp>
      <p:sp>
        <p:nvSpPr>
          <p:cNvPr id="5" name="Slide Number Placeholder 4"/>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30366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a:t>Distribution Statement</a:t>
            </a:r>
          </a:p>
        </p:txBody>
      </p:sp>
      <p:sp>
        <p:nvSpPr>
          <p:cNvPr id="4" name="Slide Number Placeholder 3"/>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99224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Distribution Statement</a:t>
            </a:r>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68690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Distribution Statement</a:t>
            </a:r>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282750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Distribution Statement</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9512FB-F7DB-434E-9809-9B8718BA1336}" type="slidenum">
              <a:rPr lang="en-US" smtClean="0"/>
              <a:t>‹#›</a:t>
            </a:fld>
            <a:endParaRPr lang="en-US" dirty="0"/>
          </a:p>
        </p:txBody>
      </p:sp>
    </p:spTree>
    <p:extLst>
      <p:ext uri="{BB962C8B-B14F-4D97-AF65-F5344CB8AC3E}">
        <p14:creationId xmlns:p14="http://schemas.microsoft.com/office/powerpoint/2010/main" val="2026819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20.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tags" Target="../tags/tag11.xml"/><Relationship Id="rId16" Type="http://schemas.openxmlformats.org/officeDocument/2006/relationships/image" Target="../media/image23.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8.png"/><Relationship Id="rId5" Type="http://schemas.openxmlformats.org/officeDocument/2006/relationships/tags" Target="../tags/tag14.xml"/><Relationship Id="rId15" Type="http://schemas.openxmlformats.org/officeDocument/2006/relationships/image" Target="../media/image22.png"/><Relationship Id="rId10" Type="http://schemas.openxmlformats.org/officeDocument/2006/relationships/notesSlide" Target="../notesSlides/notesSlide10.xml"/><Relationship Id="rId4" Type="http://schemas.openxmlformats.org/officeDocument/2006/relationships/tags" Target="../tags/tag13.xml"/><Relationship Id="rId9" Type="http://schemas.openxmlformats.org/officeDocument/2006/relationships/slideLayout" Target="../slideLayouts/slideLayout12.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27.png"/><Relationship Id="rId3" Type="http://schemas.openxmlformats.org/officeDocument/2006/relationships/tags" Target="../tags/tag20.xml"/><Relationship Id="rId7" Type="http://schemas.openxmlformats.org/officeDocument/2006/relationships/slideLayout" Target="../slideLayouts/slideLayout12.xml"/><Relationship Id="rId12" Type="http://schemas.openxmlformats.org/officeDocument/2006/relationships/image" Target="../media/image26.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5.png"/><Relationship Id="rId5" Type="http://schemas.openxmlformats.org/officeDocument/2006/relationships/tags" Target="../tags/tag22.xml"/><Relationship Id="rId1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tags" Target="../tags/tag21.xml"/><Relationship Id="rId9" Type="http://schemas.openxmlformats.org/officeDocument/2006/relationships/image" Target="../media/image19.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39.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38.png"/><Relationship Id="rId17" Type="http://schemas.openxmlformats.org/officeDocument/2006/relationships/image" Target="../media/image15.png"/><Relationship Id="rId2" Type="http://schemas.openxmlformats.org/officeDocument/2006/relationships/tags" Target="../tags/tag28.xml"/><Relationship Id="rId16" Type="http://schemas.openxmlformats.org/officeDocument/2006/relationships/image" Target="../media/image42.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37.png"/><Relationship Id="rId5" Type="http://schemas.openxmlformats.org/officeDocument/2006/relationships/tags" Target="../tags/tag31.xml"/><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tags" Target="../tags/tag30.xml"/><Relationship Id="rId9" Type="http://schemas.openxmlformats.org/officeDocument/2006/relationships/notesSlide" Target="../notesSlides/notesSlide16.xml"/><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3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37.xml"/><Relationship Id="rId7" Type="http://schemas.openxmlformats.org/officeDocument/2006/relationships/image" Target="../media/image1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0.png"/><Relationship Id="rId5" Type="http://schemas.openxmlformats.org/officeDocument/2006/relationships/notesSlide" Target="../notesSlides/notesSlide23.xml"/><Relationship Id="rId4"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tags" Target="../tags/tag2.xml"/><Relationship Id="rId16" Type="http://schemas.openxmlformats.org/officeDocument/2006/relationships/image" Target="../media/image13.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8.xml"/><Relationship Id="rId5" Type="http://schemas.openxmlformats.org/officeDocument/2006/relationships/tags" Target="../tags/tag5.xml"/><Relationship Id="rId15" Type="http://schemas.openxmlformats.org/officeDocument/2006/relationships/image" Target="../media/image12.png"/><Relationship Id="rId10" Type="http://schemas.openxmlformats.org/officeDocument/2006/relationships/slideLayout" Target="../slideLayouts/slideLayout12.xml"/><Relationship Id="rId19" Type="http://schemas.openxmlformats.org/officeDocument/2006/relationships/image" Target="../media/image1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69923" y="1429992"/>
            <a:ext cx="8804153" cy="2199033"/>
          </a:xfrm>
        </p:spPr>
        <p:txBody>
          <a:bodyPr>
            <a:noAutofit/>
          </a:bodyPr>
          <a:lstStyle/>
          <a:p>
            <a:pPr marL="0" indent="0" algn="ctr">
              <a:buNone/>
            </a:pPr>
            <a:r>
              <a:rPr lang="en-US" sz="4000" dirty="0">
                <a:latin typeface="+mn-lt"/>
              </a:rPr>
              <a:t>Distributed Lossy Image Compression with </a:t>
            </a:r>
            <a:r>
              <a:rPr lang="en-US" sz="4000">
                <a:latin typeface="+mn-lt"/>
              </a:rPr>
              <a:t>Recurrent Networks</a:t>
            </a:r>
            <a:endParaRPr lang="en-US" sz="4000" dirty="0">
              <a:latin typeface="+mn-lt"/>
            </a:endParaRPr>
          </a:p>
        </p:txBody>
      </p:sp>
      <p:sp>
        <p:nvSpPr>
          <p:cNvPr id="5" name="Rectangle 3"/>
          <p:cNvSpPr txBox="1">
            <a:spLocks noChangeArrowheads="1"/>
          </p:cNvSpPr>
          <p:nvPr/>
        </p:nvSpPr>
        <p:spPr>
          <a:xfrm>
            <a:off x="1552075" y="3629026"/>
            <a:ext cx="5525646" cy="254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err="1">
                <a:latin typeface="Calibri" charset="0"/>
                <a:ea typeface="Calibri" charset="0"/>
                <a:cs typeface="Calibri" charset="0"/>
              </a:rPr>
              <a:t>Enmao</a:t>
            </a:r>
            <a:r>
              <a:rPr lang="en-US" altLang="zh-CN" sz="1800" dirty="0">
                <a:latin typeface="Calibri" charset="0"/>
                <a:ea typeface="Calibri" charset="0"/>
                <a:cs typeface="Calibri" charset="0"/>
              </a:rPr>
              <a:t> </a:t>
            </a:r>
            <a:r>
              <a:rPr lang="en-US" altLang="zh-CN" sz="1800" dirty="0" err="1">
                <a:latin typeface="Calibri" charset="0"/>
                <a:ea typeface="Calibri" charset="0"/>
                <a:cs typeface="Calibri" charset="0"/>
              </a:rPr>
              <a:t>Diao</a:t>
            </a:r>
            <a:endParaRPr lang="en-US" altLang="zh-CN" sz="1800" dirty="0">
              <a:latin typeface="Calibri" charset="0"/>
              <a:ea typeface="Calibri" charset="0"/>
              <a:cs typeface="Calibri" charset="0"/>
            </a:endParaRPr>
          </a:p>
          <a:p>
            <a:pPr marL="0" indent="0" algn="ctr">
              <a:buNone/>
            </a:pPr>
            <a:r>
              <a:rPr lang="en-US" altLang="zh-CN" sz="1800" dirty="0">
                <a:latin typeface="Calibri" charset="0"/>
                <a:ea typeface="Calibri" charset="0"/>
                <a:cs typeface="Calibri" charset="0"/>
              </a:rPr>
              <a:t>PhD. </a:t>
            </a:r>
            <a:r>
              <a:rPr lang="en-US" altLang="zh-CN" sz="1800">
                <a:latin typeface="Calibri" charset="0"/>
                <a:ea typeface="Calibri" charset="0"/>
                <a:cs typeface="Calibri" charset="0"/>
              </a:rPr>
              <a:t>candidate</a:t>
            </a:r>
            <a:endParaRPr lang="en-US" altLang="zh-CN" sz="1800" dirty="0">
              <a:latin typeface="Calibri" charset="0"/>
              <a:ea typeface="Calibri" charset="0"/>
              <a:cs typeface="Calibri" charset="0"/>
            </a:endParaRPr>
          </a:p>
          <a:p>
            <a:pPr marL="0" indent="0" algn="ctr">
              <a:buNone/>
            </a:pPr>
            <a:r>
              <a:rPr lang="en-US" altLang="ko-KR" dirty="0">
                <a:latin typeface="Calibri" charset="0"/>
                <a:cs typeface="Calibri" charset="0"/>
              </a:rPr>
              <a:t>Duke University</a:t>
            </a:r>
          </a:p>
          <a:p>
            <a:pPr marL="0" indent="0" algn="ctr">
              <a:buNone/>
            </a:pPr>
            <a:r>
              <a:rPr lang="en-US" altLang="ko-KR" sz="2000" dirty="0">
                <a:latin typeface="Calibri" charset="0"/>
                <a:cs typeface="Calibri" charset="0"/>
              </a:rPr>
              <a:t>Durham, NC</a:t>
            </a:r>
          </a:p>
          <a:p>
            <a:pPr marL="0" indent="0" algn="ctr">
              <a:buNone/>
            </a:pPr>
            <a:r>
              <a:rPr lang="en-US" altLang="ko-KR" sz="2100" dirty="0">
                <a:latin typeface="Calibri" charset="0"/>
                <a:cs typeface="Calibri" charset="0"/>
              </a:rPr>
              <a:t>05/21/2019</a:t>
            </a: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p:txBody>
      </p:sp>
      <p:sp>
        <p:nvSpPr>
          <p:cNvPr id="4" name="灯片编号占位符 3">
            <a:extLst>
              <a:ext uri="{FF2B5EF4-FFF2-40B4-BE49-F238E27FC236}">
                <a16:creationId xmlns:a16="http://schemas.microsoft.com/office/drawing/2014/main" id="{D32459B2-E141-462C-B1E5-82AEB7955903}"/>
              </a:ext>
            </a:extLst>
          </p:cNvPr>
          <p:cNvSpPr>
            <a:spLocks noGrp="1"/>
          </p:cNvSpPr>
          <p:nvPr>
            <p:ph type="sldNum" sz="quarter" idx="16"/>
          </p:nvPr>
        </p:nvSpPr>
        <p:spPr/>
        <p:txBody>
          <a:bodyPr/>
          <a:lstStyle/>
          <a:p>
            <a:endParaRPr lang="en-US" dirty="0"/>
          </a:p>
        </p:txBody>
      </p:sp>
    </p:spTree>
    <p:extLst>
      <p:ext uri="{BB962C8B-B14F-4D97-AF65-F5344CB8AC3E}">
        <p14:creationId xmlns:p14="http://schemas.microsoft.com/office/powerpoint/2010/main" val="1209775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13B9DBCA-7E82-4F18-9AB0-35CBB53084B8}"/>
              </a:ext>
            </a:extLst>
          </p:cNvPr>
          <p:cNvSpPr txBox="1"/>
          <p:nvPr/>
        </p:nvSpPr>
        <p:spPr>
          <a:xfrm>
            <a:off x="1868131" y="6102899"/>
            <a:ext cx="6145914" cy="338554"/>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3. The Slepian-Wolf achievable region for two sources      and    .</a:t>
            </a:r>
            <a:endParaRPr lang="zh-CN" altLang="en-US" sz="1600" dirty="0"/>
          </a:p>
        </p:txBody>
      </p:sp>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Source Coding for lossless </a:t>
            </a:r>
            <a:r>
              <a:rPr lang="en-US" altLang="zh-CN" sz="2000" dirty="0" err="1">
                <a:latin typeface="Calibri" panose="020F0502020204030204" pitchFamily="34" charset="0"/>
                <a:ea typeface="Times New Roman" charset="0"/>
                <a:cs typeface="Calibri" panose="020F0502020204030204" pitchFamily="34" charset="0"/>
              </a:rPr>
              <a:t>i.i.d</a:t>
            </a:r>
            <a:r>
              <a:rPr lang="en-US" altLang="zh-CN" sz="2000" dirty="0">
                <a:latin typeface="Calibri" panose="020F0502020204030204" pitchFamily="34" charset="0"/>
                <a:ea typeface="Times New Roman" charset="0"/>
                <a:cs typeface="Calibri" panose="020F0502020204030204" pitchFamily="34" charset="0"/>
              </a:rPr>
              <a:t>. sources</a:t>
            </a:r>
          </a:p>
          <a:p>
            <a:pPr lvl="1"/>
            <a:r>
              <a:rPr lang="en-US" altLang="zh-CN" sz="1600" i="1" dirty="0">
                <a:latin typeface="Calibri" panose="020F0502020204030204" pitchFamily="34" charset="0"/>
                <a:ea typeface="Times New Roman" charset="0"/>
                <a:cs typeface="Calibri" panose="020F0502020204030204" pitchFamily="34" charset="0"/>
              </a:rPr>
              <a:t>Separate</a:t>
            </a:r>
            <a:r>
              <a:rPr lang="en-US" altLang="zh-CN" sz="1600" dirty="0">
                <a:latin typeface="Calibri" panose="020F0502020204030204" pitchFamily="34" charset="0"/>
                <a:ea typeface="Times New Roman" charset="0"/>
                <a:cs typeface="Calibri" panose="020F0502020204030204" pitchFamily="34" charset="0"/>
              </a:rPr>
              <a:t> encoding and </a:t>
            </a:r>
            <a:r>
              <a:rPr lang="en-US" altLang="zh-CN" sz="1600" i="1" dirty="0">
                <a:latin typeface="Calibri" panose="020F0502020204030204" pitchFamily="34" charset="0"/>
                <a:ea typeface="Times New Roman" charset="0"/>
                <a:cs typeface="Calibri" panose="020F0502020204030204" pitchFamily="34" charset="0"/>
              </a:rPr>
              <a:t>Joint</a:t>
            </a:r>
            <a:r>
              <a:rPr lang="en-US" altLang="zh-CN" sz="1600" dirty="0">
                <a:latin typeface="Calibri" panose="020F0502020204030204" pitchFamily="34" charset="0"/>
                <a:ea typeface="Times New Roman" charset="0"/>
                <a:cs typeface="Calibri" panose="020F0502020204030204" pitchFamily="34" charset="0"/>
              </a:rPr>
              <a:t> decoding of two correlated data sources     and </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The achievable region proved by the Slepian-Wolf Theorem is given by</a:t>
            </a:r>
          </a:p>
          <a:p>
            <a:pPr marL="457200" lvl="1" indent="0">
              <a:buNone/>
            </a:pPr>
            <a:r>
              <a:rPr lang="en-US" altLang="zh-CN" sz="1600" dirty="0">
                <a:latin typeface="Calibri" panose="020F0502020204030204" pitchFamily="34" charset="0"/>
                <a:ea typeface="Times New Roman" charset="0"/>
                <a:cs typeface="Calibri" panose="020F0502020204030204" pitchFamily="34" charset="0"/>
              </a:rPr>
              <a:t>                                                                       and</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Optimal bit rate     is achieved at joint entropy </a:t>
            </a: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856C2C11-3188-4BD9-9CBE-4619C115E5D1}"/>
              </a:ext>
            </a:extLst>
          </p:cNvPr>
          <p:cNvPicPr>
            <a:picLocks noChangeAspect="1"/>
          </p:cNvPicPr>
          <p:nvPr/>
        </p:nvPicPr>
        <p:blipFill>
          <a:blip r:embed="rId11"/>
          <a:stretch>
            <a:fillRect/>
          </a:stretch>
        </p:blipFill>
        <p:spPr>
          <a:xfrm>
            <a:off x="3008442" y="3158565"/>
            <a:ext cx="3127115" cy="2872946"/>
          </a:xfrm>
          <a:prstGeom prst="rect">
            <a:avLst/>
          </a:prstGeom>
        </p:spPr>
      </p:pic>
      <p:pic>
        <p:nvPicPr>
          <p:cNvPr id="5" name="图片 4">
            <a:extLst>
              <a:ext uri="{FF2B5EF4-FFF2-40B4-BE49-F238E27FC236}">
                <a16:creationId xmlns:a16="http://schemas.microsoft.com/office/drawing/2014/main" id="{78555190-B872-45E0-AB96-FD63D83B2F15}"/>
              </a:ext>
            </a:extLst>
          </p:cNvPr>
          <p:cNvPicPr>
            <a:picLocks noChangeAspect="1"/>
          </p:cNvPicPr>
          <p:nvPr>
            <p:custDataLst>
              <p:tags r:id="rId1"/>
            </p:custDataLst>
          </p:nvPr>
        </p:nvPicPr>
        <p:blipFill>
          <a:blip r:embed="rId12"/>
          <a:stretch>
            <a:fillRect/>
          </a:stretch>
        </p:blipFill>
        <p:spPr>
          <a:xfrm>
            <a:off x="6996725" y="1298146"/>
            <a:ext cx="168229" cy="137752"/>
          </a:xfrm>
          <a:prstGeom prst="rect">
            <a:avLst/>
          </a:prstGeom>
        </p:spPr>
      </p:pic>
      <p:pic>
        <p:nvPicPr>
          <p:cNvPr id="9" name="图片 8">
            <a:extLst>
              <a:ext uri="{FF2B5EF4-FFF2-40B4-BE49-F238E27FC236}">
                <a16:creationId xmlns:a16="http://schemas.microsoft.com/office/drawing/2014/main" id="{41D4B719-5F3B-44D2-97CF-7A7D2BF5F3EE}"/>
              </a:ext>
            </a:extLst>
          </p:cNvPr>
          <p:cNvPicPr>
            <a:picLocks noChangeAspect="1"/>
          </p:cNvPicPr>
          <p:nvPr>
            <p:custDataLst>
              <p:tags r:id="rId2"/>
            </p:custDataLst>
          </p:nvPr>
        </p:nvPicPr>
        <p:blipFill>
          <a:blip r:embed="rId13"/>
          <a:stretch>
            <a:fillRect/>
          </a:stretch>
        </p:blipFill>
        <p:spPr>
          <a:xfrm>
            <a:off x="7551143" y="1304324"/>
            <a:ext cx="144038" cy="133412"/>
          </a:xfrm>
          <a:prstGeom prst="rect">
            <a:avLst/>
          </a:prstGeom>
        </p:spPr>
      </p:pic>
      <p:pic>
        <p:nvPicPr>
          <p:cNvPr id="11" name="图片 10">
            <a:extLst>
              <a:ext uri="{FF2B5EF4-FFF2-40B4-BE49-F238E27FC236}">
                <a16:creationId xmlns:a16="http://schemas.microsoft.com/office/drawing/2014/main" id="{294D0293-8437-4869-AE1E-548F1B30F48C}"/>
              </a:ext>
            </a:extLst>
          </p:cNvPr>
          <p:cNvPicPr>
            <a:picLocks noChangeAspect="1"/>
          </p:cNvPicPr>
          <p:nvPr>
            <p:custDataLst>
              <p:tags r:id="rId3"/>
            </p:custDataLst>
          </p:nvPr>
        </p:nvPicPr>
        <p:blipFill>
          <a:blip r:embed="rId14"/>
          <a:stretch>
            <a:fillRect/>
          </a:stretch>
        </p:blipFill>
        <p:spPr>
          <a:xfrm>
            <a:off x="2613143" y="2721123"/>
            <a:ext cx="146286" cy="142629"/>
          </a:xfrm>
          <a:prstGeom prst="rect">
            <a:avLst/>
          </a:prstGeom>
        </p:spPr>
      </p:pic>
      <p:pic>
        <p:nvPicPr>
          <p:cNvPr id="13" name="图片 12">
            <a:extLst>
              <a:ext uri="{FF2B5EF4-FFF2-40B4-BE49-F238E27FC236}">
                <a16:creationId xmlns:a16="http://schemas.microsoft.com/office/drawing/2014/main" id="{DE4AE138-FC43-4497-844A-D84AE542B3F5}"/>
              </a:ext>
            </a:extLst>
          </p:cNvPr>
          <p:cNvPicPr>
            <a:picLocks noChangeAspect="1"/>
          </p:cNvPicPr>
          <p:nvPr>
            <p:custDataLst>
              <p:tags r:id="rId4"/>
            </p:custDataLst>
          </p:nvPr>
        </p:nvPicPr>
        <p:blipFill>
          <a:blip r:embed="rId15"/>
          <a:stretch>
            <a:fillRect/>
          </a:stretch>
        </p:blipFill>
        <p:spPr>
          <a:xfrm>
            <a:off x="5091672" y="2721123"/>
            <a:ext cx="654221" cy="179992"/>
          </a:xfrm>
          <a:prstGeom prst="rect">
            <a:avLst/>
          </a:prstGeom>
        </p:spPr>
      </p:pic>
      <p:pic>
        <p:nvPicPr>
          <p:cNvPr id="15" name="图片 14">
            <a:extLst>
              <a:ext uri="{FF2B5EF4-FFF2-40B4-BE49-F238E27FC236}">
                <a16:creationId xmlns:a16="http://schemas.microsoft.com/office/drawing/2014/main" id="{5FE03FEE-62C2-41FF-B507-0947932B5146}"/>
              </a:ext>
            </a:extLst>
          </p:cNvPr>
          <p:cNvPicPr>
            <a:picLocks noChangeAspect="1"/>
          </p:cNvPicPr>
          <p:nvPr>
            <p:custDataLst>
              <p:tags r:id="rId5"/>
            </p:custDataLst>
          </p:nvPr>
        </p:nvPicPr>
        <p:blipFill>
          <a:blip r:embed="rId16"/>
          <a:stretch>
            <a:fillRect/>
          </a:stretch>
        </p:blipFill>
        <p:spPr>
          <a:xfrm>
            <a:off x="1522533" y="2115168"/>
            <a:ext cx="2753829" cy="203581"/>
          </a:xfrm>
          <a:prstGeom prst="rect">
            <a:avLst/>
          </a:prstGeom>
        </p:spPr>
      </p:pic>
      <p:pic>
        <p:nvPicPr>
          <p:cNvPr id="17" name="图片 16">
            <a:extLst>
              <a:ext uri="{FF2B5EF4-FFF2-40B4-BE49-F238E27FC236}">
                <a16:creationId xmlns:a16="http://schemas.microsoft.com/office/drawing/2014/main" id="{D2BB0309-1810-49A8-AE77-083543BFEB9A}"/>
              </a:ext>
            </a:extLst>
          </p:cNvPr>
          <p:cNvPicPr>
            <a:picLocks noChangeAspect="1"/>
          </p:cNvPicPr>
          <p:nvPr>
            <p:custDataLst>
              <p:tags r:id="rId6"/>
            </p:custDataLst>
          </p:nvPr>
        </p:nvPicPr>
        <p:blipFill>
          <a:blip r:embed="rId17"/>
          <a:stretch>
            <a:fillRect/>
          </a:stretch>
        </p:blipFill>
        <p:spPr>
          <a:xfrm>
            <a:off x="4690077" y="2115168"/>
            <a:ext cx="1857829" cy="203581"/>
          </a:xfrm>
          <a:prstGeom prst="rect">
            <a:avLst/>
          </a:prstGeom>
        </p:spPr>
      </p:pic>
      <p:pic>
        <p:nvPicPr>
          <p:cNvPr id="18" name="图片 17">
            <a:extLst>
              <a:ext uri="{FF2B5EF4-FFF2-40B4-BE49-F238E27FC236}">
                <a16:creationId xmlns:a16="http://schemas.microsoft.com/office/drawing/2014/main" id="{9582B297-2AF3-4BF2-AD64-1FE58EC4EB33}"/>
              </a:ext>
            </a:extLst>
          </p:cNvPr>
          <p:cNvPicPr>
            <a:picLocks noChangeAspect="1"/>
          </p:cNvPicPr>
          <p:nvPr>
            <p:custDataLst>
              <p:tags r:id="rId7"/>
            </p:custDataLst>
          </p:nvPr>
        </p:nvPicPr>
        <p:blipFill>
          <a:blip r:embed="rId12"/>
          <a:stretch>
            <a:fillRect/>
          </a:stretch>
        </p:blipFill>
        <p:spPr>
          <a:xfrm>
            <a:off x="6990546" y="6203300"/>
            <a:ext cx="168229" cy="137752"/>
          </a:xfrm>
          <a:prstGeom prst="rect">
            <a:avLst/>
          </a:prstGeom>
        </p:spPr>
      </p:pic>
      <p:pic>
        <p:nvPicPr>
          <p:cNvPr id="19" name="图片 18">
            <a:extLst>
              <a:ext uri="{FF2B5EF4-FFF2-40B4-BE49-F238E27FC236}">
                <a16:creationId xmlns:a16="http://schemas.microsoft.com/office/drawing/2014/main" id="{E9250963-3B43-4239-B780-1534FA077E1E}"/>
              </a:ext>
            </a:extLst>
          </p:cNvPr>
          <p:cNvPicPr>
            <a:picLocks noChangeAspect="1"/>
          </p:cNvPicPr>
          <p:nvPr>
            <p:custDataLst>
              <p:tags r:id="rId8"/>
            </p:custDataLst>
          </p:nvPr>
        </p:nvPicPr>
        <p:blipFill>
          <a:blip r:embed="rId13"/>
          <a:stretch>
            <a:fillRect/>
          </a:stretch>
        </p:blipFill>
        <p:spPr>
          <a:xfrm>
            <a:off x="7574900" y="6203300"/>
            <a:ext cx="144038" cy="133412"/>
          </a:xfrm>
          <a:prstGeom prst="rect">
            <a:avLst/>
          </a:prstGeom>
        </p:spPr>
      </p:pic>
      <p:sp>
        <p:nvSpPr>
          <p:cNvPr id="6" name="灯片编号占位符 5">
            <a:extLst>
              <a:ext uri="{FF2B5EF4-FFF2-40B4-BE49-F238E27FC236}">
                <a16:creationId xmlns:a16="http://schemas.microsoft.com/office/drawing/2014/main" id="{388D814C-2F04-45A4-A0A5-C5C4D8A23666}"/>
              </a:ext>
            </a:extLst>
          </p:cNvPr>
          <p:cNvSpPr>
            <a:spLocks noGrp="1"/>
          </p:cNvSpPr>
          <p:nvPr>
            <p:ph type="sldNum" sz="quarter" idx="16"/>
          </p:nvPr>
        </p:nvSpPr>
        <p:spPr/>
        <p:txBody>
          <a:bodyPr/>
          <a:lstStyle/>
          <a:p>
            <a:fld id="{F39512FB-F7DB-434E-9809-9B8718BA1336}" type="slidenum">
              <a:rPr lang="en-US" smtClean="0"/>
              <a:t>9</a:t>
            </a:fld>
            <a:endParaRPr lang="en-US" dirty="0"/>
          </a:p>
        </p:txBody>
      </p:sp>
    </p:spTree>
    <p:extLst>
      <p:ext uri="{BB962C8B-B14F-4D97-AF65-F5344CB8AC3E}">
        <p14:creationId xmlns:p14="http://schemas.microsoft.com/office/powerpoint/2010/main" val="1685091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8ED00F63-F915-492C-B2D2-4743191619A1}"/>
              </a:ext>
            </a:extLst>
          </p:cNvPr>
          <p:cNvSpPr txBox="1"/>
          <p:nvPr/>
        </p:nvSpPr>
        <p:spPr>
          <a:xfrm>
            <a:off x="1868131" y="6102899"/>
            <a:ext cx="6145914" cy="338554"/>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3. The Slepian-Wolf achievable region for two sources      and    .</a:t>
            </a:r>
            <a:endParaRPr lang="zh-CN" altLang="en-US" sz="1600" dirty="0"/>
          </a:p>
        </p:txBody>
      </p:sp>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Source Coding for lossless </a:t>
            </a:r>
            <a:r>
              <a:rPr lang="en-US" altLang="zh-CN" sz="2000" dirty="0" err="1">
                <a:latin typeface="Calibri" panose="020F0502020204030204" pitchFamily="34" charset="0"/>
                <a:ea typeface="Times New Roman" charset="0"/>
                <a:cs typeface="Calibri" panose="020F0502020204030204" pitchFamily="34" charset="0"/>
              </a:rPr>
              <a:t>i.i.d</a:t>
            </a:r>
            <a:r>
              <a:rPr lang="en-US" altLang="zh-CN" sz="2000" dirty="0">
                <a:latin typeface="Calibri" panose="020F0502020204030204" pitchFamily="34" charset="0"/>
                <a:ea typeface="Times New Roman" charset="0"/>
                <a:cs typeface="Calibri" panose="020F0502020204030204" pitchFamily="34" charset="0"/>
              </a:rPr>
              <a:t>. sources</a:t>
            </a:r>
          </a:p>
          <a:p>
            <a:pPr lvl="1"/>
            <a:r>
              <a:rPr lang="en-US" altLang="zh-CN" sz="1600" dirty="0">
                <a:latin typeface="Calibri" panose="020F0502020204030204" pitchFamily="34" charset="0"/>
                <a:ea typeface="Times New Roman" charset="0"/>
                <a:cs typeface="Calibri" panose="020F0502020204030204" pitchFamily="34" charset="0"/>
              </a:rPr>
              <a:t>Corner points     and      can be achieved with “syndrome” bits used in Distributed Source Coding Using Syndromes (DISCUS) [9], where</a:t>
            </a:r>
          </a:p>
          <a:p>
            <a:pPr marL="457200" lvl="1" indent="0">
              <a:buNone/>
            </a:pPr>
            <a:r>
              <a:rPr lang="en-US" altLang="zh-CN" sz="1600" dirty="0">
                <a:latin typeface="Calibri" panose="020F0502020204030204" pitchFamily="34" charset="0"/>
                <a:ea typeface="Times New Roman" charset="0"/>
                <a:cs typeface="Calibri" panose="020F0502020204030204" pitchFamily="34" charset="0"/>
              </a:rPr>
              <a:t>                                                                        , and </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Corner points require careful data synchronization and vulnerable against malfunction of distributed syndrome encoders</a:t>
            </a:r>
          </a:p>
          <a:p>
            <a:pPr lvl="1"/>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lgn="ctr">
              <a:buNone/>
            </a:pPr>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18" name="图片 17">
            <a:extLst>
              <a:ext uri="{FF2B5EF4-FFF2-40B4-BE49-F238E27FC236}">
                <a16:creationId xmlns:a16="http://schemas.microsoft.com/office/drawing/2014/main" id="{9582B297-2AF3-4BF2-AD64-1FE58EC4EB33}"/>
              </a:ext>
            </a:extLst>
          </p:cNvPr>
          <p:cNvPicPr>
            <a:picLocks noChangeAspect="1"/>
          </p:cNvPicPr>
          <p:nvPr>
            <p:custDataLst>
              <p:tags r:id="rId1"/>
            </p:custDataLst>
          </p:nvPr>
        </p:nvPicPr>
        <p:blipFill>
          <a:blip r:embed="rId9"/>
          <a:stretch>
            <a:fillRect/>
          </a:stretch>
        </p:blipFill>
        <p:spPr>
          <a:xfrm>
            <a:off x="6989549" y="6203300"/>
            <a:ext cx="168229" cy="137752"/>
          </a:xfrm>
          <a:prstGeom prst="rect">
            <a:avLst/>
          </a:prstGeom>
        </p:spPr>
      </p:pic>
      <p:pic>
        <p:nvPicPr>
          <p:cNvPr id="19" name="图片 18">
            <a:extLst>
              <a:ext uri="{FF2B5EF4-FFF2-40B4-BE49-F238E27FC236}">
                <a16:creationId xmlns:a16="http://schemas.microsoft.com/office/drawing/2014/main" id="{E9250963-3B43-4239-B780-1534FA077E1E}"/>
              </a:ext>
            </a:extLst>
          </p:cNvPr>
          <p:cNvPicPr>
            <a:picLocks noChangeAspect="1"/>
          </p:cNvPicPr>
          <p:nvPr>
            <p:custDataLst>
              <p:tags r:id="rId2"/>
            </p:custDataLst>
          </p:nvPr>
        </p:nvPicPr>
        <p:blipFill>
          <a:blip r:embed="rId10"/>
          <a:stretch>
            <a:fillRect/>
          </a:stretch>
        </p:blipFill>
        <p:spPr>
          <a:xfrm>
            <a:off x="7575855" y="6205470"/>
            <a:ext cx="144038" cy="133412"/>
          </a:xfrm>
          <a:prstGeom prst="rect">
            <a:avLst/>
          </a:prstGeom>
        </p:spPr>
      </p:pic>
      <p:pic>
        <p:nvPicPr>
          <p:cNvPr id="14" name="图片 13">
            <a:extLst>
              <a:ext uri="{FF2B5EF4-FFF2-40B4-BE49-F238E27FC236}">
                <a16:creationId xmlns:a16="http://schemas.microsoft.com/office/drawing/2014/main" id="{B72C6E42-CC17-4A7A-BB95-3AD40642436F}"/>
              </a:ext>
            </a:extLst>
          </p:cNvPr>
          <p:cNvPicPr>
            <a:picLocks noChangeAspect="1"/>
          </p:cNvPicPr>
          <p:nvPr>
            <p:custDataLst>
              <p:tags r:id="rId3"/>
            </p:custDataLst>
          </p:nvPr>
        </p:nvPicPr>
        <p:blipFill>
          <a:blip r:embed="rId11"/>
          <a:stretch>
            <a:fillRect/>
          </a:stretch>
        </p:blipFill>
        <p:spPr>
          <a:xfrm>
            <a:off x="1863560" y="1771341"/>
            <a:ext cx="2505143" cy="203581"/>
          </a:xfrm>
          <a:prstGeom prst="rect">
            <a:avLst/>
          </a:prstGeom>
        </p:spPr>
      </p:pic>
      <p:pic>
        <p:nvPicPr>
          <p:cNvPr id="17" name="图片 16">
            <a:extLst>
              <a:ext uri="{FF2B5EF4-FFF2-40B4-BE49-F238E27FC236}">
                <a16:creationId xmlns:a16="http://schemas.microsoft.com/office/drawing/2014/main" id="{5515DCD7-FB61-41D3-A01F-E7C598C7543F}"/>
              </a:ext>
            </a:extLst>
          </p:cNvPr>
          <p:cNvPicPr>
            <a:picLocks noChangeAspect="1"/>
          </p:cNvPicPr>
          <p:nvPr>
            <p:custDataLst>
              <p:tags r:id="rId4"/>
            </p:custDataLst>
          </p:nvPr>
        </p:nvPicPr>
        <p:blipFill>
          <a:blip r:embed="rId12"/>
          <a:stretch>
            <a:fillRect/>
          </a:stretch>
        </p:blipFill>
        <p:spPr>
          <a:xfrm>
            <a:off x="4863070" y="1781536"/>
            <a:ext cx="2525865" cy="203581"/>
          </a:xfrm>
          <a:prstGeom prst="rect">
            <a:avLst/>
          </a:prstGeom>
        </p:spPr>
      </p:pic>
      <p:pic>
        <p:nvPicPr>
          <p:cNvPr id="16" name="图片 15">
            <a:extLst>
              <a:ext uri="{FF2B5EF4-FFF2-40B4-BE49-F238E27FC236}">
                <a16:creationId xmlns:a16="http://schemas.microsoft.com/office/drawing/2014/main" id="{81EBF7C7-C50A-4098-8F7A-43692F5D5A3C}"/>
              </a:ext>
            </a:extLst>
          </p:cNvPr>
          <p:cNvPicPr>
            <a:picLocks noChangeAspect="1"/>
          </p:cNvPicPr>
          <p:nvPr>
            <p:custDataLst>
              <p:tags r:id="rId5"/>
            </p:custDataLst>
          </p:nvPr>
        </p:nvPicPr>
        <p:blipFill>
          <a:blip r:embed="rId13"/>
          <a:stretch>
            <a:fillRect/>
          </a:stretch>
        </p:blipFill>
        <p:spPr>
          <a:xfrm>
            <a:off x="2429376" y="1297985"/>
            <a:ext cx="140190" cy="145067"/>
          </a:xfrm>
          <a:prstGeom prst="rect">
            <a:avLst/>
          </a:prstGeom>
        </p:spPr>
      </p:pic>
      <p:pic>
        <p:nvPicPr>
          <p:cNvPr id="21" name="图片 20">
            <a:extLst>
              <a:ext uri="{FF2B5EF4-FFF2-40B4-BE49-F238E27FC236}">
                <a16:creationId xmlns:a16="http://schemas.microsoft.com/office/drawing/2014/main" id="{DBED8E3D-A23F-4AC1-9310-65393F5D02A9}"/>
              </a:ext>
            </a:extLst>
          </p:cNvPr>
          <p:cNvPicPr>
            <a:picLocks noChangeAspect="1"/>
          </p:cNvPicPr>
          <p:nvPr>
            <p:custDataLst>
              <p:tags r:id="rId6"/>
            </p:custDataLst>
          </p:nvPr>
        </p:nvPicPr>
        <p:blipFill>
          <a:blip r:embed="rId14"/>
          <a:stretch>
            <a:fillRect/>
          </a:stretch>
        </p:blipFill>
        <p:spPr>
          <a:xfrm>
            <a:off x="2999102" y="1305604"/>
            <a:ext cx="146286" cy="137752"/>
          </a:xfrm>
          <a:prstGeom prst="rect">
            <a:avLst/>
          </a:prstGeom>
        </p:spPr>
      </p:pic>
      <p:pic>
        <p:nvPicPr>
          <p:cNvPr id="23" name="图片 22">
            <a:extLst>
              <a:ext uri="{FF2B5EF4-FFF2-40B4-BE49-F238E27FC236}">
                <a16:creationId xmlns:a16="http://schemas.microsoft.com/office/drawing/2014/main" id="{DC40ACAF-6A75-4FD9-BB42-27844F1C58A7}"/>
              </a:ext>
            </a:extLst>
          </p:cNvPr>
          <p:cNvPicPr>
            <a:picLocks noChangeAspect="1"/>
          </p:cNvPicPr>
          <p:nvPr/>
        </p:nvPicPr>
        <p:blipFill>
          <a:blip r:embed="rId15"/>
          <a:stretch>
            <a:fillRect/>
          </a:stretch>
        </p:blipFill>
        <p:spPr>
          <a:xfrm>
            <a:off x="3008442" y="3158565"/>
            <a:ext cx="3127115" cy="2872946"/>
          </a:xfrm>
          <a:prstGeom prst="rect">
            <a:avLst/>
          </a:prstGeom>
        </p:spPr>
      </p:pic>
      <p:sp>
        <p:nvSpPr>
          <p:cNvPr id="11" name="灯片编号占位符 10">
            <a:extLst>
              <a:ext uri="{FF2B5EF4-FFF2-40B4-BE49-F238E27FC236}">
                <a16:creationId xmlns:a16="http://schemas.microsoft.com/office/drawing/2014/main" id="{81F00959-345C-462A-97F6-0874B76C6AC4}"/>
              </a:ext>
            </a:extLst>
          </p:cNvPr>
          <p:cNvSpPr>
            <a:spLocks noGrp="1"/>
          </p:cNvSpPr>
          <p:nvPr>
            <p:ph type="sldNum" sz="quarter" idx="16"/>
          </p:nvPr>
        </p:nvSpPr>
        <p:spPr/>
        <p:txBody>
          <a:bodyPr/>
          <a:lstStyle/>
          <a:p>
            <a:fld id="{F39512FB-F7DB-434E-9809-9B8718BA1336}" type="slidenum">
              <a:rPr lang="en-US" smtClean="0"/>
              <a:t>10</a:t>
            </a:fld>
            <a:endParaRPr lang="en-US" dirty="0"/>
          </a:p>
        </p:txBody>
      </p:sp>
    </p:spTree>
    <p:extLst>
      <p:ext uri="{BB962C8B-B14F-4D97-AF65-F5344CB8AC3E}">
        <p14:creationId xmlns:p14="http://schemas.microsoft.com/office/powerpoint/2010/main" val="16050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Architecture</a:t>
            </a:r>
          </a:p>
          <a:p>
            <a:pPr lvl="1"/>
            <a:r>
              <a:rPr lang="en-US" sz="1600" dirty="0">
                <a:latin typeface="Calibri" panose="020F0502020204030204" pitchFamily="34" charset="0"/>
                <a:ea typeface="Times New Roman" charset="0"/>
                <a:cs typeface="Calibri" panose="020F0502020204030204" pitchFamily="34" charset="0"/>
              </a:rPr>
              <a:t>Scalable symmetric Encoder-Decoder architecture with convolutional Long-short term memory </a:t>
            </a:r>
            <a:r>
              <a:rPr lang="en-US" altLang="zh-CN" sz="1600" dirty="0">
                <a:latin typeface="Calibri" panose="020F0502020204030204" pitchFamily="34" charset="0"/>
                <a:ea typeface="Times New Roman" charset="0"/>
                <a:cs typeface="Calibri" panose="020F0502020204030204" pitchFamily="34" charset="0"/>
              </a:rPr>
              <a:t>(</a:t>
            </a:r>
            <a:r>
              <a:rPr lang="en-US" altLang="zh-CN" sz="1600" dirty="0" err="1">
                <a:latin typeface="Calibri" panose="020F0502020204030204" pitchFamily="34" charset="0"/>
                <a:ea typeface="Times New Roman" charset="0"/>
                <a:cs typeface="Calibri" panose="020F0502020204030204" pitchFamily="34" charset="0"/>
              </a:rPr>
              <a:t>ConvLSTM</a:t>
            </a:r>
            <a:r>
              <a:rPr lang="en-US" altLang="zh-CN" sz="1600" dirty="0">
                <a:latin typeface="Calibri" panose="020F0502020204030204" pitchFamily="34" charset="0"/>
                <a:ea typeface="Times New Roman" charset="0"/>
                <a:cs typeface="Calibri" panose="020F0502020204030204" pitchFamily="34" charset="0"/>
              </a:rPr>
              <a:t>) </a:t>
            </a:r>
            <a:r>
              <a:rPr lang="en-US" sz="1600" dirty="0">
                <a:latin typeface="Calibri" panose="020F0502020204030204" pitchFamily="34" charset="0"/>
                <a:ea typeface="Times New Roman" charset="0"/>
                <a:cs typeface="Calibri" panose="020F0502020204030204" pitchFamily="34" charset="0"/>
              </a:rPr>
              <a:t>Networks</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Use Pixel (Un)Shuffle to rescale feature maps in order to compress and reconstruct images</a:t>
            </a:r>
          </a:p>
          <a:p>
            <a:pPr lvl="1"/>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8126AABF-DB23-4A88-9C52-8B2B264E8EAE}"/>
              </a:ext>
            </a:extLst>
          </p:cNvPr>
          <p:cNvPicPr>
            <a:picLocks noChangeAspect="1"/>
          </p:cNvPicPr>
          <p:nvPr/>
        </p:nvPicPr>
        <p:blipFill>
          <a:blip r:embed="rId3"/>
          <a:stretch>
            <a:fillRect/>
          </a:stretch>
        </p:blipFill>
        <p:spPr>
          <a:xfrm>
            <a:off x="580766" y="2734527"/>
            <a:ext cx="7982465" cy="3775866"/>
          </a:xfrm>
          <a:prstGeom prst="rect">
            <a:avLst/>
          </a:prstGeom>
        </p:spPr>
      </p:pic>
      <p:sp>
        <p:nvSpPr>
          <p:cNvPr id="9" name="文本框 8">
            <a:extLst>
              <a:ext uri="{FF2B5EF4-FFF2-40B4-BE49-F238E27FC236}">
                <a16:creationId xmlns:a16="http://schemas.microsoft.com/office/drawing/2014/main" id="{4B193A95-8CEF-4F79-8735-5BAF19BBCD40}"/>
              </a:ext>
            </a:extLst>
          </p:cNvPr>
          <p:cNvSpPr txBox="1"/>
          <p:nvPr/>
        </p:nvSpPr>
        <p:spPr>
          <a:xfrm>
            <a:off x="1240308" y="6418860"/>
            <a:ext cx="6663382" cy="369332"/>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4.</a:t>
            </a:r>
            <a:r>
              <a:rPr lang="en-US" altLang="zh-CN" dirty="0"/>
              <a:t> </a:t>
            </a:r>
            <a:r>
              <a:rPr lang="en-US" altLang="zh-CN" sz="1600" dirty="0">
                <a:latin typeface="Calibri" panose="020F0502020204030204" pitchFamily="34" charset="0"/>
                <a:cs typeface="Calibri" panose="020F0502020204030204" pitchFamily="34" charset="0"/>
              </a:rPr>
              <a:t>Illustration of pixel-shuffled symmetric Encoder-Decoder architecture</a:t>
            </a:r>
            <a:r>
              <a:rPr lang="en-US" altLang="zh-CN" sz="1600" dirty="0">
                <a:latin typeface="Calibri" panose="020F0502020204030204" pitchFamily="34" charset="0"/>
                <a:ea typeface="Times New Roman" charset="0"/>
                <a:cs typeface="Calibri" panose="020F0502020204030204" pitchFamily="34" charset="0"/>
              </a:rPr>
              <a:t>.</a:t>
            </a:r>
            <a:endParaRPr lang="zh-CN" altLang="en-US" sz="1600" dirty="0"/>
          </a:p>
        </p:txBody>
      </p:sp>
      <p:sp>
        <p:nvSpPr>
          <p:cNvPr id="5" name="灯片编号占位符 4">
            <a:extLst>
              <a:ext uri="{FF2B5EF4-FFF2-40B4-BE49-F238E27FC236}">
                <a16:creationId xmlns:a16="http://schemas.microsoft.com/office/drawing/2014/main" id="{D9546419-3D40-49E0-BE64-06CBAA1B3BE0}"/>
              </a:ext>
            </a:extLst>
          </p:cNvPr>
          <p:cNvSpPr>
            <a:spLocks noGrp="1"/>
          </p:cNvSpPr>
          <p:nvPr>
            <p:ph type="sldNum" sz="quarter" idx="16"/>
          </p:nvPr>
        </p:nvSpPr>
        <p:spPr/>
        <p:txBody>
          <a:bodyPr/>
          <a:lstStyle/>
          <a:p>
            <a:fld id="{F39512FB-F7DB-434E-9809-9B8718BA1336}" type="slidenum">
              <a:rPr lang="en-US" smtClean="0"/>
              <a:t>11</a:t>
            </a:fld>
            <a:endParaRPr lang="en-US" dirty="0"/>
          </a:p>
        </p:txBody>
      </p:sp>
    </p:spTree>
    <p:extLst>
      <p:ext uri="{BB962C8B-B14F-4D97-AF65-F5344CB8AC3E}">
        <p14:creationId xmlns:p14="http://schemas.microsoft.com/office/powerpoint/2010/main" val="64690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Module</a:t>
            </a:r>
          </a:p>
          <a:p>
            <a:pPr lvl="1"/>
            <a:r>
              <a:rPr lang="en-US" sz="1800" dirty="0">
                <a:latin typeface="Calibri" panose="020F0502020204030204" pitchFamily="34" charset="0"/>
                <a:ea typeface="Times New Roman" charset="0"/>
                <a:cs typeface="Calibri" panose="020F0502020204030204" pitchFamily="34" charset="0"/>
              </a:rPr>
              <a:t>Convolutional LSTM [9]</a:t>
            </a:r>
          </a:p>
          <a:p>
            <a:pPr marL="457200" lvl="1" indent="0">
              <a:buNone/>
            </a:pPr>
            <a:r>
              <a:rPr lang="en-US" sz="1600" dirty="0">
                <a:latin typeface="Calibri" panose="020F0502020204030204" pitchFamily="34" charset="0"/>
                <a:ea typeface="Times New Roman" charset="0"/>
                <a:cs typeface="Calibri" panose="020F0502020204030204" pitchFamily="34" charset="0"/>
              </a:rPr>
              <a:t>	Replace Linear module in Long short term memory (LSTM) with Convolution module</a:t>
            </a:r>
          </a:p>
          <a:p>
            <a:pPr lvl="1"/>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5" name="图片 4">
            <a:extLst>
              <a:ext uri="{FF2B5EF4-FFF2-40B4-BE49-F238E27FC236}">
                <a16:creationId xmlns:a16="http://schemas.microsoft.com/office/drawing/2014/main" id="{AA5280D6-B2ED-4363-8A79-FB2C2DCA5548}"/>
              </a:ext>
            </a:extLst>
          </p:cNvPr>
          <p:cNvPicPr>
            <a:picLocks noChangeAspect="1"/>
          </p:cNvPicPr>
          <p:nvPr/>
        </p:nvPicPr>
        <p:blipFill>
          <a:blip r:embed="rId4"/>
          <a:stretch>
            <a:fillRect/>
          </a:stretch>
        </p:blipFill>
        <p:spPr>
          <a:xfrm>
            <a:off x="1520776" y="2052803"/>
            <a:ext cx="6102447" cy="2210278"/>
          </a:xfrm>
          <a:prstGeom prst="rect">
            <a:avLst/>
          </a:prstGeom>
        </p:spPr>
      </p:pic>
      <p:pic>
        <p:nvPicPr>
          <p:cNvPr id="4" name="图片 3">
            <a:extLst>
              <a:ext uri="{FF2B5EF4-FFF2-40B4-BE49-F238E27FC236}">
                <a16:creationId xmlns:a16="http://schemas.microsoft.com/office/drawing/2014/main" id="{80B25AB1-81A0-4D0C-8689-2908B3A418C5}"/>
              </a:ext>
            </a:extLst>
          </p:cNvPr>
          <p:cNvPicPr>
            <a:picLocks noChangeAspect="1"/>
          </p:cNvPicPr>
          <p:nvPr>
            <p:custDataLst>
              <p:tags r:id="rId1"/>
            </p:custDataLst>
          </p:nvPr>
        </p:nvPicPr>
        <p:blipFill>
          <a:blip r:embed="rId5"/>
          <a:stretch>
            <a:fillRect/>
          </a:stretch>
        </p:blipFill>
        <p:spPr>
          <a:xfrm>
            <a:off x="1224581" y="4969070"/>
            <a:ext cx="6811428" cy="1772190"/>
          </a:xfrm>
          <a:prstGeom prst="rect">
            <a:avLst/>
          </a:prstGeom>
        </p:spPr>
      </p:pic>
      <p:sp>
        <p:nvSpPr>
          <p:cNvPr id="9" name="文本框 8">
            <a:extLst>
              <a:ext uri="{FF2B5EF4-FFF2-40B4-BE49-F238E27FC236}">
                <a16:creationId xmlns:a16="http://schemas.microsoft.com/office/drawing/2014/main" id="{5AB64BD5-7BB2-4638-B762-92645E6A2EBF}"/>
              </a:ext>
            </a:extLst>
          </p:cNvPr>
          <p:cNvSpPr txBox="1"/>
          <p:nvPr/>
        </p:nvSpPr>
        <p:spPr>
          <a:xfrm>
            <a:off x="2754384" y="4347110"/>
            <a:ext cx="3751821" cy="369332"/>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5.</a:t>
            </a:r>
            <a:r>
              <a:rPr lang="en-US" altLang="zh-CN" dirty="0"/>
              <a:t> </a:t>
            </a:r>
            <a:r>
              <a:rPr lang="en-US" altLang="zh-CN" sz="1600" dirty="0">
                <a:latin typeface="Calibri" panose="020F0502020204030204" pitchFamily="34" charset="0"/>
                <a:cs typeface="Calibri" panose="020F0502020204030204" pitchFamily="34" charset="0"/>
              </a:rPr>
              <a:t>Illustration of Convolutional</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LSTM</a:t>
            </a:r>
            <a:r>
              <a:rPr lang="en-US" altLang="zh-CN" sz="1600" dirty="0">
                <a:latin typeface="Calibri" panose="020F0502020204030204" pitchFamily="34" charset="0"/>
                <a:ea typeface="Times New Roman" charset="0"/>
                <a:cs typeface="Calibri" panose="020F0502020204030204" pitchFamily="34" charset="0"/>
              </a:rPr>
              <a:t>.</a:t>
            </a:r>
            <a:endParaRPr lang="zh-CN" altLang="en-US" sz="1600" dirty="0"/>
          </a:p>
        </p:txBody>
      </p:sp>
      <p:sp>
        <p:nvSpPr>
          <p:cNvPr id="6" name="灯片编号占位符 5">
            <a:extLst>
              <a:ext uri="{FF2B5EF4-FFF2-40B4-BE49-F238E27FC236}">
                <a16:creationId xmlns:a16="http://schemas.microsoft.com/office/drawing/2014/main" id="{0F464724-8A37-4CB9-9A5D-781A0D972993}"/>
              </a:ext>
            </a:extLst>
          </p:cNvPr>
          <p:cNvSpPr>
            <a:spLocks noGrp="1"/>
          </p:cNvSpPr>
          <p:nvPr>
            <p:ph type="sldNum" sz="quarter" idx="16"/>
          </p:nvPr>
        </p:nvSpPr>
        <p:spPr/>
        <p:txBody>
          <a:bodyPr/>
          <a:lstStyle/>
          <a:p>
            <a:fld id="{F39512FB-F7DB-434E-9809-9B8718BA1336}" type="slidenum">
              <a:rPr lang="en-US" smtClean="0"/>
              <a:t>12</a:t>
            </a:fld>
            <a:endParaRPr lang="en-US" dirty="0"/>
          </a:p>
        </p:txBody>
      </p:sp>
    </p:spTree>
    <p:extLst>
      <p:ext uri="{BB962C8B-B14F-4D97-AF65-F5344CB8AC3E}">
        <p14:creationId xmlns:p14="http://schemas.microsoft.com/office/powerpoint/2010/main" val="3922881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Module</a:t>
            </a:r>
          </a:p>
          <a:p>
            <a:pPr lvl="1"/>
            <a:r>
              <a:rPr lang="en-US" sz="1800" dirty="0">
                <a:latin typeface="Calibri" panose="020F0502020204030204" pitchFamily="34" charset="0"/>
                <a:ea typeface="Times New Roman" charset="0"/>
                <a:cs typeface="Calibri" panose="020F0502020204030204" pitchFamily="34" charset="0"/>
              </a:rPr>
              <a:t>Pixel (Un)Shuffle</a:t>
            </a:r>
          </a:p>
          <a:p>
            <a:pPr lvl="2"/>
            <a:r>
              <a:rPr lang="en-US" sz="1600" dirty="0">
                <a:latin typeface="Calibri" panose="020F0502020204030204" pitchFamily="34" charset="0"/>
                <a:ea typeface="Times New Roman" charset="0"/>
                <a:cs typeface="Calibri" panose="020F0502020204030204" pitchFamily="34" charset="0"/>
              </a:rPr>
              <a:t>Generalize Pixel Shuffle module proposed by [10] for </a:t>
            </a:r>
            <a:r>
              <a:rPr lang="en-US" altLang="zh-CN" sz="1600" dirty="0">
                <a:latin typeface="Calibri" panose="020F0502020204030204" pitchFamily="34" charset="0"/>
                <a:ea typeface="Times New Roman" charset="0"/>
                <a:cs typeface="Calibri" panose="020F0502020204030204" pitchFamily="34" charset="0"/>
              </a:rPr>
              <a:t>tackling</a:t>
            </a:r>
            <a:r>
              <a:rPr lang="en-US" sz="1600" dirty="0">
                <a:latin typeface="Calibri" panose="020F0502020204030204" pitchFamily="34" charset="0"/>
                <a:ea typeface="Times New Roman" charset="0"/>
                <a:cs typeface="Calibri" panose="020F0502020204030204" pitchFamily="34" charset="0"/>
              </a:rPr>
              <a:t> image super-resolution problem. </a:t>
            </a:r>
            <a:endParaRPr lang="en-US" sz="1600" b="1" dirty="0">
              <a:latin typeface="Calibri" panose="020F0502020204030204" pitchFamily="34" charset="0"/>
              <a:ea typeface="Times New Roman" charset="0"/>
              <a:cs typeface="Calibri" panose="020F0502020204030204" pitchFamily="34" charset="0"/>
            </a:endParaRPr>
          </a:p>
          <a:p>
            <a:pPr lvl="2"/>
            <a:r>
              <a:rPr lang="en-US" sz="1600" dirty="0">
                <a:latin typeface="Calibri" panose="020F0502020204030204" pitchFamily="34" charset="0"/>
                <a:ea typeface="Times New Roman" charset="0"/>
                <a:cs typeface="Calibri" panose="020F0502020204030204" pitchFamily="34" charset="0"/>
              </a:rPr>
              <a:t>Resize feature maps for both Encoder and Decoder.</a:t>
            </a:r>
          </a:p>
          <a:p>
            <a:pPr lvl="2"/>
            <a:r>
              <a:rPr lang="en-US" sz="1600" dirty="0">
                <a:latin typeface="Calibri" panose="020F0502020204030204" pitchFamily="34" charset="0"/>
                <a:ea typeface="Times New Roman" charset="0"/>
                <a:cs typeface="Calibri" panose="020F0502020204030204" pitchFamily="34" charset="0"/>
              </a:rPr>
              <a:t>Compared to bilinear interpolation and (transposed) convolutional layers, Pixel (Un)Shuffle module is much more computationally efficient, because it is non-parametric and only requires tensor reshaping and dimension permutation.</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354CF7C4-AC43-4662-A813-AC0BDFF4514F}"/>
              </a:ext>
            </a:extLst>
          </p:cNvPr>
          <p:cNvPicPr>
            <a:picLocks noChangeAspect="1"/>
          </p:cNvPicPr>
          <p:nvPr/>
        </p:nvPicPr>
        <p:blipFill>
          <a:blip r:embed="rId3"/>
          <a:stretch>
            <a:fillRect/>
          </a:stretch>
        </p:blipFill>
        <p:spPr>
          <a:xfrm>
            <a:off x="2328412" y="3143556"/>
            <a:ext cx="4623100" cy="3583081"/>
          </a:xfrm>
          <a:prstGeom prst="rect">
            <a:avLst/>
          </a:prstGeom>
        </p:spPr>
      </p:pic>
      <p:sp>
        <p:nvSpPr>
          <p:cNvPr id="5" name="灯片编号占位符 4">
            <a:extLst>
              <a:ext uri="{FF2B5EF4-FFF2-40B4-BE49-F238E27FC236}">
                <a16:creationId xmlns:a16="http://schemas.microsoft.com/office/drawing/2014/main" id="{8871870C-18E6-448C-819F-2C7C119A1361}"/>
              </a:ext>
            </a:extLst>
          </p:cNvPr>
          <p:cNvSpPr>
            <a:spLocks noGrp="1"/>
          </p:cNvSpPr>
          <p:nvPr>
            <p:ph type="sldNum" sz="quarter" idx="16"/>
          </p:nvPr>
        </p:nvSpPr>
        <p:spPr/>
        <p:txBody>
          <a:bodyPr/>
          <a:lstStyle/>
          <a:p>
            <a:fld id="{F39512FB-F7DB-434E-9809-9B8718BA1336}" type="slidenum">
              <a:rPr lang="en-US" smtClean="0"/>
              <a:t>13</a:t>
            </a:fld>
            <a:endParaRPr lang="en-US" dirty="0"/>
          </a:p>
        </p:txBody>
      </p:sp>
    </p:spTree>
    <p:extLst>
      <p:ext uri="{BB962C8B-B14F-4D97-AF65-F5344CB8AC3E}">
        <p14:creationId xmlns:p14="http://schemas.microsoft.com/office/powerpoint/2010/main" val="3929422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Module</a:t>
            </a:r>
          </a:p>
          <a:p>
            <a:pPr lvl="1"/>
            <a:r>
              <a:rPr lang="en-US" sz="1800" dirty="0" err="1">
                <a:latin typeface="Calibri" panose="020F0502020204030204" pitchFamily="34" charset="0"/>
                <a:ea typeface="Times New Roman" charset="0"/>
                <a:cs typeface="Calibri" panose="020F0502020204030204" pitchFamily="34" charset="0"/>
              </a:rPr>
              <a:t>Binarizer</a:t>
            </a:r>
            <a:endParaRPr lang="en-US" sz="1600" dirty="0">
              <a:latin typeface="Calibri" panose="020F0502020204030204" pitchFamily="34" charset="0"/>
              <a:ea typeface="Times New Roman" charset="0"/>
              <a:cs typeface="Calibri" panose="020F0502020204030204" pitchFamily="34" charset="0"/>
            </a:endParaRPr>
          </a:p>
          <a:p>
            <a:pPr lvl="2"/>
            <a:r>
              <a:rPr lang="en-US" altLang="zh-CN" sz="1600" dirty="0">
                <a:latin typeface="Calibri" panose="020F0502020204030204" pitchFamily="34" charset="0"/>
                <a:ea typeface="Times New Roman" charset="0"/>
                <a:cs typeface="Calibri" panose="020F0502020204030204" pitchFamily="34" charset="0"/>
              </a:rPr>
              <a:t>Images are down-sampled from (3,32,32) to (8,4,4). The input of </a:t>
            </a:r>
            <a:r>
              <a:rPr lang="en-US" altLang="zh-CN" sz="1600" dirty="0" err="1">
                <a:latin typeface="Calibri" panose="020F0502020204030204" pitchFamily="34" charset="0"/>
                <a:ea typeface="Times New Roman" charset="0"/>
                <a:cs typeface="Calibri" panose="020F0502020204030204" pitchFamily="34" charset="0"/>
              </a:rPr>
              <a:t>binarizer</a:t>
            </a:r>
            <a:r>
              <a:rPr lang="en-US" altLang="zh-CN" sz="1600" dirty="0">
                <a:latin typeface="Calibri" panose="020F0502020204030204" pitchFamily="34" charset="0"/>
                <a:ea typeface="Times New Roman" charset="0"/>
                <a:cs typeface="Calibri" panose="020F0502020204030204" pitchFamily="34" charset="0"/>
              </a:rPr>
              <a:t> is in the range [-1,1] due to tanh(.) activation. Each element in the tensor is binarized with following equations. To approximate the noise from the quantization, we use a stochastic form of binarization during training [7,11].</a:t>
            </a:r>
          </a:p>
          <a:p>
            <a:pPr lvl="2"/>
            <a:endParaRPr lang="en-US" sz="1600" dirty="0">
              <a:latin typeface="Calibri" panose="020F0502020204030204" pitchFamily="34" charset="0"/>
              <a:ea typeface="Times New Roman" charset="0"/>
              <a:cs typeface="Calibri" panose="020F0502020204030204" pitchFamily="34" charset="0"/>
            </a:endParaRPr>
          </a:p>
          <a:p>
            <a:pPr lvl="2"/>
            <a:r>
              <a:rPr lang="en-US" sz="1600" dirty="0">
                <a:latin typeface="Calibri" panose="020F0502020204030204" pitchFamily="34" charset="0"/>
                <a:ea typeface="Times New Roman" charset="0"/>
                <a:cs typeface="Calibri" panose="020F0502020204030204" pitchFamily="34" charset="0"/>
              </a:rPr>
              <a:t>For bottleneck representations                   , the details of </a:t>
            </a:r>
            <a:r>
              <a:rPr lang="en-US" sz="1600" dirty="0" err="1">
                <a:latin typeface="Calibri" panose="020F0502020204030204" pitchFamily="34" charset="0"/>
                <a:ea typeface="Times New Roman" charset="0"/>
                <a:cs typeface="Calibri" panose="020F0502020204030204" pitchFamily="34" charset="0"/>
              </a:rPr>
              <a:t>Binarizer</a:t>
            </a:r>
            <a:endParaRPr lang="en-US" sz="1600" dirty="0">
              <a:latin typeface="Calibri" panose="020F0502020204030204" pitchFamily="34" charset="0"/>
              <a:ea typeface="Times New Roman" charset="0"/>
              <a:cs typeface="Calibri" panose="020F0502020204030204" pitchFamily="34" charset="0"/>
            </a:endParaRPr>
          </a:p>
          <a:p>
            <a:pPr marL="914400" lvl="2" indent="0">
              <a:buNone/>
            </a:pPr>
            <a:r>
              <a:rPr lang="en-US" sz="1600" dirty="0">
                <a:latin typeface="Calibri" panose="020F0502020204030204" pitchFamily="34" charset="0"/>
                <a:ea typeface="Times New Roman" charset="0"/>
                <a:cs typeface="Calibri" panose="020F0502020204030204" pitchFamily="34" charset="0"/>
              </a:rPr>
              <a:t>     are described as follows</a:t>
            </a: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81804CFF-D6FA-4EA0-86A8-8B761A47E256}"/>
              </a:ext>
            </a:extLst>
          </p:cNvPr>
          <p:cNvPicPr>
            <a:picLocks noChangeAspect="1"/>
          </p:cNvPicPr>
          <p:nvPr/>
        </p:nvPicPr>
        <p:blipFill>
          <a:blip r:embed="rId5"/>
          <a:stretch>
            <a:fillRect/>
          </a:stretch>
        </p:blipFill>
        <p:spPr>
          <a:xfrm>
            <a:off x="395872" y="3449035"/>
            <a:ext cx="8352256" cy="2549065"/>
          </a:xfrm>
          <a:prstGeom prst="rect">
            <a:avLst/>
          </a:prstGeom>
        </p:spPr>
      </p:pic>
      <p:pic>
        <p:nvPicPr>
          <p:cNvPr id="5" name="图片 4">
            <a:extLst>
              <a:ext uri="{FF2B5EF4-FFF2-40B4-BE49-F238E27FC236}">
                <a16:creationId xmlns:a16="http://schemas.microsoft.com/office/drawing/2014/main" id="{CBEEE70A-1162-4302-88FE-580BBA2EE3FD}"/>
              </a:ext>
            </a:extLst>
          </p:cNvPr>
          <p:cNvPicPr>
            <a:picLocks noChangeAspect="1"/>
          </p:cNvPicPr>
          <p:nvPr>
            <p:custDataLst>
              <p:tags r:id="rId1"/>
            </p:custDataLst>
          </p:nvPr>
        </p:nvPicPr>
        <p:blipFill>
          <a:blip r:embed="rId6"/>
          <a:stretch>
            <a:fillRect/>
          </a:stretch>
        </p:blipFill>
        <p:spPr>
          <a:xfrm>
            <a:off x="7198499" y="2824487"/>
            <a:ext cx="1216453" cy="185693"/>
          </a:xfrm>
          <a:prstGeom prst="rect">
            <a:avLst/>
          </a:prstGeom>
        </p:spPr>
      </p:pic>
      <p:pic>
        <p:nvPicPr>
          <p:cNvPr id="9" name="图片 8">
            <a:extLst>
              <a:ext uri="{FF2B5EF4-FFF2-40B4-BE49-F238E27FC236}">
                <a16:creationId xmlns:a16="http://schemas.microsoft.com/office/drawing/2014/main" id="{4AFEB87C-C669-46E4-91B0-6E4DE0BCB29B}"/>
              </a:ext>
            </a:extLst>
          </p:cNvPr>
          <p:cNvPicPr>
            <a:picLocks noChangeAspect="1"/>
          </p:cNvPicPr>
          <p:nvPr>
            <p:custDataLst>
              <p:tags r:id="rId2"/>
            </p:custDataLst>
          </p:nvPr>
        </p:nvPicPr>
        <p:blipFill>
          <a:blip r:embed="rId7"/>
          <a:stretch>
            <a:fillRect/>
          </a:stretch>
        </p:blipFill>
        <p:spPr>
          <a:xfrm>
            <a:off x="4325791" y="2793597"/>
            <a:ext cx="814860" cy="178585"/>
          </a:xfrm>
          <a:prstGeom prst="rect">
            <a:avLst/>
          </a:prstGeom>
        </p:spPr>
      </p:pic>
      <p:sp>
        <p:nvSpPr>
          <p:cNvPr id="6" name="灯片编号占位符 5">
            <a:extLst>
              <a:ext uri="{FF2B5EF4-FFF2-40B4-BE49-F238E27FC236}">
                <a16:creationId xmlns:a16="http://schemas.microsoft.com/office/drawing/2014/main" id="{54136256-2BB4-4BB5-A5A5-65E5A1DD506F}"/>
              </a:ext>
            </a:extLst>
          </p:cNvPr>
          <p:cNvSpPr>
            <a:spLocks noGrp="1"/>
          </p:cNvSpPr>
          <p:nvPr>
            <p:ph type="sldNum" sz="quarter" idx="16"/>
          </p:nvPr>
        </p:nvSpPr>
        <p:spPr/>
        <p:txBody>
          <a:bodyPr/>
          <a:lstStyle/>
          <a:p>
            <a:fld id="{F39512FB-F7DB-434E-9809-9B8718BA1336}" type="slidenum">
              <a:rPr lang="en-US" smtClean="0"/>
              <a:t>14</a:t>
            </a:fld>
            <a:endParaRPr lang="en-US" dirty="0"/>
          </a:p>
        </p:txBody>
      </p:sp>
    </p:spTree>
    <p:extLst>
      <p:ext uri="{BB962C8B-B14F-4D97-AF65-F5344CB8AC3E}">
        <p14:creationId xmlns:p14="http://schemas.microsoft.com/office/powerpoint/2010/main" val="2865135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r>
              <a:rPr lang="en-US" altLang="zh-CN" sz="2200" dirty="0">
                <a:latin typeface="Calibri" panose="020F0502020204030204" pitchFamily="34" charset="0"/>
                <a:ea typeface="Times New Roman" charset="0"/>
                <a:cs typeface="Calibri" panose="020F0502020204030204" pitchFamily="34" charset="0"/>
              </a:rPr>
              <a:t>Deep Distributed Source Coding Framework</a:t>
            </a:r>
          </a:p>
          <a:p>
            <a:pPr lvl="1"/>
            <a:r>
              <a:rPr lang="en-US" altLang="zh-CN" sz="1800" dirty="0">
                <a:latin typeface="Calibri" panose="020F0502020204030204" pitchFamily="34" charset="0"/>
                <a:ea typeface="Times New Roman" charset="0"/>
                <a:cs typeface="Calibri" panose="020F0502020204030204" pitchFamily="34" charset="0"/>
              </a:rPr>
              <a:t>     distributed encoders encode corresponding data sources        that can be arbitrarily correlated.</a:t>
            </a:r>
          </a:p>
          <a:p>
            <a:pPr lvl="1"/>
            <a:r>
              <a:rPr lang="en-US" altLang="zh-CN" sz="1800" dirty="0">
                <a:latin typeface="Calibri" panose="020F0502020204030204" pitchFamily="34" charset="0"/>
                <a:ea typeface="Times New Roman" charset="0"/>
                <a:cs typeface="Calibri" panose="020F0502020204030204" pitchFamily="34" charset="0"/>
              </a:rPr>
              <a:t>Encoder                     has their own model parameters      . One decoder             reconstructs images with the same model parameters    .</a:t>
            </a: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r>
              <a:rPr lang="en-US" altLang="zh-CN" sz="1800" dirty="0">
                <a:latin typeface="Calibri" panose="020F0502020204030204" pitchFamily="34" charset="0"/>
                <a:ea typeface="Times New Roman" charset="0"/>
                <a:cs typeface="Calibri" panose="020F0502020204030204" pitchFamily="34" charset="0"/>
              </a:rPr>
              <a:t>If we encode and decode each data source separately, the performance becomes significantly worse.</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10" name="图片 9">
            <a:extLst>
              <a:ext uri="{FF2B5EF4-FFF2-40B4-BE49-F238E27FC236}">
                <a16:creationId xmlns:a16="http://schemas.microsoft.com/office/drawing/2014/main" id="{057BE35A-CFE0-48F6-94BC-A471E7AE2712}"/>
              </a:ext>
            </a:extLst>
          </p:cNvPr>
          <p:cNvPicPr>
            <a:picLocks noChangeAspect="1"/>
          </p:cNvPicPr>
          <p:nvPr>
            <p:custDataLst>
              <p:tags r:id="rId1"/>
            </p:custDataLst>
          </p:nvPr>
        </p:nvPicPr>
        <p:blipFill>
          <a:blip r:embed="rId10"/>
          <a:stretch>
            <a:fillRect/>
          </a:stretch>
        </p:blipFill>
        <p:spPr>
          <a:xfrm>
            <a:off x="3442044" y="6097701"/>
            <a:ext cx="1804190" cy="254476"/>
          </a:xfrm>
          <a:prstGeom prst="rect">
            <a:avLst/>
          </a:prstGeom>
        </p:spPr>
      </p:pic>
      <p:pic>
        <p:nvPicPr>
          <p:cNvPr id="5" name="图片 4">
            <a:extLst>
              <a:ext uri="{FF2B5EF4-FFF2-40B4-BE49-F238E27FC236}">
                <a16:creationId xmlns:a16="http://schemas.microsoft.com/office/drawing/2014/main" id="{3CD15FDD-6A69-46BA-93FF-B16B2AC40A50}"/>
              </a:ext>
            </a:extLst>
          </p:cNvPr>
          <p:cNvPicPr>
            <a:picLocks noChangeAspect="1"/>
          </p:cNvPicPr>
          <p:nvPr/>
        </p:nvPicPr>
        <p:blipFill>
          <a:blip r:embed="rId11"/>
          <a:stretch>
            <a:fillRect/>
          </a:stretch>
        </p:blipFill>
        <p:spPr>
          <a:xfrm>
            <a:off x="1042461" y="2412393"/>
            <a:ext cx="7324725" cy="2619375"/>
          </a:xfrm>
          <a:prstGeom prst="rect">
            <a:avLst/>
          </a:prstGeom>
        </p:spPr>
      </p:pic>
      <p:pic>
        <p:nvPicPr>
          <p:cNvPr id="9" name="图片 8">
            <a:extLst>
              <a:ext uri="{FF2B5EF4-FFF2-40B4-BE49-F238E27FC236}">
                <a16:creationId xmlns:a16="http://schemas.microsoft.com/office/drawing/2014/main" id="{366D23C6-FF02-42EF-B19E-466BF21F3261}"/>
              </a:ext>
            </a:extLst>
          </p:cNvPr>
          <p:cNvPicPr>
            <a:picLocks noChangeAspect="1"/>
          </p:cNvPicPr>
          <p:nvPr>
            <p:custDataLst>
              <p:tags r:id="rId2"/>
            </p:custDataLst>
          </p:nvPr>
        </p:nvPicPr>
        <p:blipFill>
          <a:blip r:embed="rId12"/>
          <a:stretch>
            <a:fillRect/>
          </a:stretch>
        </p:blipFill>
        <p:spPr>
          <a:xfrm>
            <a:off x="1261804" y="1328478"/>
            <a:ext cx="230400" cy="154971"/>
          </a:xfrm>
          <a:prstGeom prst="rect">
            <a:avLst/>
          </a:prstGeom>
        </p:spPr>
      </p:pic>
      <p:pic>
        <p:nvPicPr>
          <p:cNvPr id="12" name="图片 11">
            <a:extLst>
              <a:ext uri="{FF2B5EF4-FFF2-40B4-BE49-F238E27FC236}">
                <a16:creationId xmlns:a16="http://schemas.microsoft.com/office/drawing/2014/main" id="{FC0A8831-0D6B-4F36-9309-E777D061AAEF}"/>
              </a:ext>
            </a:extLst>
          </p:cNvPr>
          <p:cNvPicPr>
            <a:picLocks noChangeAspect="1"/>
          </p:cNvPicPr>
          <p:nvPr>
            <p:custDataLst>
              <p:tags r:id="rId3"/>
            </p:custDataLst>
          </p:nvPr>
        </p:nvPicPr>
        <p:blipFill>
          <a:blip r:embed="rId13"/>
          <a:stretch>
            <a:fillRect/>
          </a:stretch>
        </p:blipFill>
        <p:spPr>
          <a:xfrm>
            <a:off x="6881868" y="1328477"/>
            <a:ext cx="279771" cy="154971"/>
          </a:xfrm>
          <a:prstGeom prst="rect">
            <a:avLst/>
          </a:prstGeom>
        </p:spPr>
      </p:pic>
      <p:pic>
        <p:nvPicPr>
          <p:cNvPr id="15" name="图片 14">
            <a:extLst>
              <a:ext uri="{FF2B5EF4-FFF2-40B4-BE49-F238E27FC236}">
                <a16:creationId xmlns:a16="http://schemas.microsoft.com/office/drawing/2014/main" id="{3F6999A3-1E53-4130-A85C-923183222D9C}"/>
              </a:ext>
            </a:extLst>
          </p:cNvPr>
          <p:cNvPicPr>
            <a:picLocks noChangeAspect="1"/>
          </p:cNvPicPr>
          <p:nvPr>
            <p:custDataLst>
              <p:tags r:id="rId4"/>
            </p:custDataLst>
          </p:nvPr>
        </p:nvPicPr>
        <p:blipFill>
          <a:blip r:embed="rId14"/>
          <a:stretch>
            <a:fillRect/>
          </a:stretch>
        </p:blipFill>
        <p:spPr>
          <a:xfrm>
            <a:off x="6233354" y="1879432"/>
            <a:ext cx="260571" cy="163200"/>
          </a:xfrm>
          <a:prstGeom prst="rect">
            <a:avLst/>
          </a:prstGeom>
        </p:spPr>
      </p:pic>
      <p:pic>
        <p:nvPicPr>
          <p:cNvPr id="17" name="图片 16">
            <a:extLst>
              <a:ext uri="{FF2B5EF4-FFF2-40B4-BE49-F238E27FC236}">
                <a16:creationId xmlns:a16="http://schemas.microsoft.com/office/drawing/2014/main" id="{ABA6C5E3-3399-4887-B33F-0C5B72FEF18C}"/>
              </a:ext>
            </a:extLst>
          </p:cNvPr>
          <p:cNvPicPr>
            <a:picLocks noChangeAspect="1"/>
          </p:cNvPicPr>
          <p:nvPr>
            <p:custDataLst>
              <p:tags r:id="rId5"/>
            </p:custDataLst>
          </p:nvPr>
        </p:nvPicPr>
        <p:blipFill>
          <a:blip r:embed="rId15"/>
          <a:stretch>
            <a:fillRect/>
          </a:stretch>
        </p:blipFill>
        <p:spPr>
          <a:xfrm>
            <a:off x="2098449" y="1846517"/>
            <a:ext cx="969600" cy="229029"/>
          </a:xfrm>
          <a:prstGeom prst="rect">
            <a:avLst/>
          </a:prstGeom>
        </p:spPr>
      </p:pic>
      <p:pic>
        <p:nvPicPr>
          <p:cNvPr id="19" name="图片 18">
            <a:extLst>
              <a:ext uri="{FF2B5EF4-FFF2-40B4-BE49-F238E27FC236}">
                <a16:creationId xmlns:a16="http://schemas.microsoft.com/office/drawing/2014/main" id="{949CBD9D-550C-4B18-9702-7D25F0F0BA6F}"/>
              </a:ext>
            </a:extLst>
          </p:cNvPr>
          <p:cNvPicPr>
            <a:picLocks noChangeAspect="1"/>
          </p:cNvPicPr>
          <p:nvPr>
            <p:custDataLst>
              <p:tags r:id="rId6"/>
            </p:custDataLst>
          </p:nvPr>
        </p:nvPicPr>
        <p:blipFill>
          <a:blip r:embed="rId16"/>
          <a:stretch>
            <a:fillRect/>
          </a:stretch>
        </p:blipFill>
        <p:spPr>
          <a:xfrm>
            <a:off x="7851156" y="1854917"/>
            <a:ext cx="794057" cy="229029"/>
          </a:xfrm>
          <a:prstGeom prst="rect">
            <a:avLst/>
          </a:prstGeom>
        </p:spPr>
      </p:pic>
      <p:pic>
        <p:nvPicPr>
          <p:cNvPr id="21" name="图片 20">
            <a:extLst>
              <a:ext uri="{FF2B5EF4-FFF2-40B4-BE49-F238E27FC236}">
                <a16:creationId xmlns:a16="http://schemas.microsoft.com/office/drawing/2014/main" id="{E7AC1428-25EA-48EA-8BDB-95717DADF182}"/>
              </a:ext>
            </a:extLst>
          </p:cNvPr>
          <p:cNvPicPr>
            <a:picLocks noChangeAspect="1"/>
          </p:cNvPicPr>
          <p:nvPr>
            <p:custDataLst>
              <p:tags r:id="rId7"/>
            </p:custDataLst>
          </p:nvPr>
        </p:nvPicPr>
        <p:blipFill>
          <a:blip r:embed="rId17"/>
          <a:stretch>
            <a:fillRect/>
          </a:stretch>
        </p:blipFill>
        <p:spPr>
          <a:xfrm>
            <a:off x="6333434" y="2112062"/>
            <a:ext cx="120686" cy="204343"/>
          </a:xfrm>
          <a:prstGeom prst="rect">
            <a:avLst/>
          </a:prstGeom>
        </p:spPr>
      </p:pic>
      <p:sp>
        <p:nvSpPr>
          <p:cNvPr id="4" name="灯片编号占位符 3">
            <a:extLst>
              <a:ext uri="{FF2B5EF4-FFF2-40B4-BE49-F238E27FC236}">
                <a16:creationId xmlns:a16="http://schemas.microsoft.com/office/drawing/2014/main" id="{5F859B5D-28DA-4728-B9BB-483047984780}"/>
              </a:ext>
            </a:extLst>
          </p:cNvPr>
          <p:cNvSpPr>
            <a:spLocks noGrp="1"/>
          </p:cNvSpPr>
          <p:nvPr>
            <p:ph type="sldNum" sz="quarter" idx="16"/>
          </p:nvPr>
        </p:nvSpPr>
        <p:spPr/>
        <p:txBody>
          <a:bodyPr/>
          <a:lstStyle/>
          <a:p>
            <a:fld id="{F39512FB-F7DB-434E-9809-9B8718BA1336}" type="slidenum">
              <a:rPr lang="en-US" smtClean="0"/>
              <a:t>15</a:t>
            </a:fld>
            <a:endParaRPr lang="en-US" dirty="0"/>
          </a:p>
        </p:txBody>
      </p:sp>
    </p:spTree>
    <p:extLst>
      <p:ext uri="{BB962C8B-B14F-4D97-AF65-F5344CB8AC3E}">
        <p14:creationId xmlns:p14="http://schemas.microsoft.com/office/powerpoint/2010/main" val="381930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Experiment Setup</a:t>
            </a:r>
          </a:p>
          <a:p>
            <a:pPr lvl="1"/>
            <a:r>
              <a:rPr lang="en-US" altLang="zh-CN" sz="1800" dirty="0">
                <a:latin typeface="Calibri" panose="020F0502020204030204" pitchFamily="34" charset="0"/>
                <a:ea typeface="Times New Roman" charset="0"/>
                <a:cs typeface="Calibri" panose="020F0502020204030204" pitchFamily="34" charset="0"/>
              </a:rPr>
              <a:t>Use MNIST dataset, </a:t>
            </a:r>
            <a:r>
              <a:rPr lang="en-US" altLang="zh-CN" sz="1600" dirty="0">
                <a:latin typeface="Calibri" panose="020F0502020204030204" pitchFamily="34" charset="0"/>
                <a:ea typeface="Times New Roman" charset="0"/>
                <a:cs typeface="Calibri" panose="020F0502020204030204" pitchFamily="34" charset="0"/>
              </a:rPr>
              <a:t>60000 handwritten 0-9 digits images for training, 10000 digits for testing, and resized to 32x32.</a:t>
            </a:r>
          </a:p>
          <a:p>
            <a:pPr marL="914400" lvl="2" indent="0">
              <a:buNone/>
            </a:pPr>
            <a:endParaRPr lang="en-US" altLang="zh-CN"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Training data are split by </a:t>
            </a:r>
            <a:r>
              <a:rPr lang="en-US" altLang="zh-CN" sz="1600" b="1" dirty="0">
                <a:latin typeface="Calibri" panose="020F0502020204030204" pitchFamily="34" charset="0"/>
                <a:ea typeface="Times New Roman" charset="0"/>
                <a:cs typeface="Calibri" panose="020F0502020204030204" pitchFamily="34" charset="0"/>
              </a:rPr>
              <a:t>random </a:t>
            </a:r>
            <a:r>
              <a:rPr lang="en-US" sz="1600" b="1" dirty="0">
                <a:latin typeface="Calibri" panose="020F0502020204030204" pitchFamily="34" charset="0"/>
                <a:ea typeface="Times New Roman" charset="0"/>
                <a:cs typeface="Calibri" panose="020F0502020204030204" pitchFamily="34" charset="0"/>
              </a:rPr>
              <a:t>subsets</a:t>
            </a:r>
            <a:r>
              <a:rPr lang="en-US" sz="1600" dirty="0">
                <a:latin typeface="Calibri" panose="020F0502020204030204" pitchFamily="34" charset="0"/>
                <a:ea typeface="Times New Roman" charset="0"/>
                <a:cs typeface="Calibri" panose="020F0502020204030204" pitchFamily="34" charset="0"/>
              </a:rPr>
              <a:t> or by </a:t>
            </a:r>
            <a:r>
              <a:rPr lang="en-US" altLang="zh-CN" sz="1600" b="1" dirty="0">
                <a:latin typeface="Calibri" panose="020F0502020204030204" pitchFamily="34" charset="0"/>
                <a:ea typeface="Times New Roman" charset="0"/>
                <a:cs typeface="Calibri" panose="020F0502020204030204" pitchFamily="34" charset="0"/>
              </a:rPr>
              <a:t>class labels</a:t>
            </a:r>
            <a:r>
              <a:rPr lang="en-US" sz="1600" dirty="0">
                <a:latin typeface="Calibri" panose="020F0502020204030204" pitchFamily="34" charset="0"/>
                <a:ea typeface="Times New Roman" charset="0"/>
                <a:cs typeface="Calibri" panose="020F0502020204030204" pitchFamily="34" charset="0"/>
              </a:rPr>
              <a:t> and each encoder only has access to one specific subset. We test each individual pair of encoder and decoder with </a:t>
            </a:r>
            <a:r>
              <a:rPr lang="en-US" sz="1600" b="1" dirty="0">
                <a:latin typeface="Calibri" panose="020F0502020204030204" pitchFamily="34" charset="0"/>
                <a:ea typeface="Times New Roman" charset="0"/>
                <a:cs typeface="Calibri" panose="020F0502020204030204" pitchFamily="34" charset="0"/>
              </a:rPr>
              <a:t>all test data</a:t>
            </a:r>
            <a:r>
              <a:rPr lang="en-US" sz="1600" dirty="0">
                <a:latin typeface="Calibri" panose="020F0502020204030204" pitchFamily="34" charset="0"/>
                <a:ea typeface="Times New Roman" charset="0"/>
                <a:cs typeface="Calibri" panose="020F0502020204030204" pitchFamily="34" charset="0"/>
              </a:rPr>
              <a:t> and show its robustness by plotting its confidence band.</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We train with       </a:t>
            </a:r>
            <a:r>
              <a:rPr lang="en-US" altLang="zh-CN" sz="1600" dirty="0">
                <a:latin typeface="Calibri" panose="020F0502020204030204" pitchFamily="34" charset="0"/>
                <a:ea typeface="Times New Roman" charset="0"/>
                <a:cs typeface="Calibri" panose="020F0502020204030204" pitchFamily="34" charset="0"/>
              </a:rPr>
              <a:t>Loss and </a:t>
            </a:r>
            <a:r>
              <a:rPr lang="en-US" sz="1600" dirty="0">
                <a:latin typeface="Calibri" panose="020F0502020204030204" pitchFamily="34" charset="0"/>
                <a:ea typeface="Times New Roman" charset="0"/>
                <a:cs typeface="Calibri" panose="020F0502020204030204" pitchFamily="34" charset="0"/>
              </a:rPr>
              <a:t>Stochastic Gradient Descent (SGD) of batch size 100. We run 200 Epochs at learning rate 0.001 with Adam Optimizer. We evaluate all models with the metric Peak Signal to Noise Ratio (PSNR) against the Bit Per Pixel (BPP).</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The difference between the input image and reconstructed image is used at next iteration. We iterate 16 times and achieve 2 Bit Per Pixel (BPP) as total. </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Further compression can be achieved with entropy coding but this was not attempted in the simulations. Other hyperparameters setup are shown in the written report.</a:t>
            </a: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20C300AE-5A75-4038-A3B1-A8288A43B741}"/>
              </a:ext>
            </a:extLst>
          </p:cNvPr>
          <p:cNvPicPr>
            <a:picLocks noChangeAspect="1"/>
          </p:cNvPicPr>
          <p:nvPr>
            <p:custDataLst>
              <p:tags r:id="rId1"/>
            </p:custDataLst>
          </p:nvPr>
        </p:nvPicPr>
        <p:blipFill>
          <a:blip r:embed="rId4"/>
          <a:stretch>
            <a:fillRect/>
          </a:stretch>
        </p:blipFill>
        <p:spPr>
          <a:xfrm>
            <a:off x="2464750" y="3082957"/>
            <a:ext cx="199924" cy="173105"/>
          </a:xfrm>
          <a:prstGeom prst="rect">
            <a:avLst/>
          </a:prstGeom>
        </p:spPr>
      </p:pic>
      <p:sp>
        <p:nvSpPr>
          <p:cNvPr id="5" name="灯片编号占位符 4">
            <a:extLst>
              <a:ext uri="{FF2B5EF4-FFF2-40B4-BE49-F238E27FC236}">
                <a16:creationId xmlns:a16="http://schemas.microsoft.com/office/drawing/2014/main" id="{754DA84B-8108-453E-AE8F-B0F7053FABFE}"/>
              </a:ext>
            </a:extLst>
          </p:cNvPr>
          <p:cNvSpPr>
            <a:spLocks noGrp="1"/>
          </p:cNvSpPr>
          <p:nvPr>
            <p:ph type="sldNum" sz="quarter" idx="16"/>
          </p:nvPr>
        </p:nvSpPr>
        <p:spPr/>
        <p:txBody>
          <a:bodyPr/>
          <a:lstStyle/>
          <a:p>
            <a:fld id="{F39512FB-F7DB-434E-9809-9B8718BA1336}" type="slidenum">
              <a:rPr lang="en-US" smtClean="0"/>
              <a:t>16</a:t>
            </a:fld>
            <a:endParaRPr lang="en-US" dirty="0"/>
          </a:p>
        </p:txBody>
      </p:sp>
    </p:spTree>
    <p:extLst>
      <p:ext uri="{BB962C8B-B14F-4D97-AF65-F5344CB8AC3E}">
        <p14:creationId xmlns:p14="http://schemas.microsoft.com/office/powerpoint/2010/main" val="1132602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Compression</a:t>
            </a:r>
          </a:p>
          <a:p>
            <a:pPr lvl="1"/>
            <a:r>
              <a:rPr lang="en-US" sz="1800" dirty="0">
                <a:latin typeface="Calibri" panose="020F0502020204030204" pitchFamily="34" charset="0"/>
                <a:cs typeface="Calibri" panose="020F0502020204030204" pitchFamily="34" charset="0"/>
              </a:rPr>
              <a:t>Symmetric pixel-shuffled Encoder-Decoder architecture outperforms classical codecs and baseline neural network-based codecs.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9" name="文本框 8">
            <a:extLst>
              <a:ext uri="{FF2B5EF4-FFF2-40B4-BE49-F238E27FC236}">
                <a16:creationId xmlns:a16="http://schemas.microsoft.com/office/drawing/2014/main" id="{E3CA1E0F-A453-4F0B-AF4A-314E387F5B05}"/>
              </a:ext>
            </a:extLst>
          </p:cNvPr>
          <p:cNvSpPr txBox="1"/>
          <p:nvPr/>
        </p:nvSpPr>
        <p:spPr>
          <a:xfrm>
            <a:off x="902557" y="6050071"/>
            <a:ext cx="7755412" cy="83099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6.</a:t>
            </a:r>
            <a:r>
              <a:rPr lang="en-US" altLang="zh-CN" sz="1600" dirty="0"/>
              <a:t> Our symmetric pixel-shuffled Encoder-Decoder outperforms classical codecs and baseline neural network-based codecs. </a:t>
            </a:r>
            <a:br>
              <a:rPr lang="en-US" altLang="zh-CN" sz="1600" dirty="0"/>
            </a:br>
            <a:endParaRPr lang="zh-CN" altLang="en-US" sz="1600" dirty="0"/>
          </a:p>
        </p:txBody>
      </p:sp>
      <p:pic>
        <p:nvPicPr>
          <p:cNvPr id="10" name="图片 9">
            <a:extLst>
              <a:ext uri="{FF2B5EF4-FFF2-40B4-BE49-F238E27FC236}">
                <a16:creationId xmlns:a16="http://schemas.microsoft.com/office/drawing/2014/main" id="{CE3923D9-B5E6-40D0-AD45-F97F9A2725F0}"/>
              </a:ext>
            </a:extLst>
          </p:cNvPr>
          <p:cNvPicPr>
            <a:picLocks noChangeAspect="1"/>
          </p:cNvPicPr>
          <p:nvPr/>
        </p:nvPicPr>
        <p:blipFill>
          <a:blip r:embed="rId3"/>
          <a:stretch>
            <a:fillRect/>
          </a:stretch>
        </p:blipFill>
        <p:spPr>
          <a:xfrm>
            <a:off x="2091655" y="2060869"/>
            <a:ext cx="4960690" cy="3766781"/>
          </a:xfrm>
          <a:prstGeom prst="rect">
            <a:avLst/>
          </a:prstGeom>
        </p:spPr>
      </p:pic>
      <p:sp>
        <p:nvSpPr>
          <p:cNvPr id="4" name="灯片编号占位符 3">
            <a:extLst>
              <a:ext uri="{FF2B5EF4-FFF2-40B4-BE49-F238E27FC236}">
                <a16:creationId xmlns:a16="http://schemas.microsoft.com/office/drawing/2014/main" id="{24676AC2-2885-4088-B1CD-1E70D0396A8D}"/>
              </a:ext>
            </a:extLst>
          </p:cNvPr>
          <p:cNvSpPr>
            <a:spLocks noGrp="1"/>
          </p:cNvSpPr>
          <p:nvPr>
            <p:ph type="sldNum" sz="quarter" idx="16"/>
          </p:nvPr>
        </p:nvSpPr>
        <p:spPr/>
        <p:txBody>
          <a:bodyPr/>
          <a:lstStyle/>
          <a:p>
            <a:fld id="{F39512FB-F7DB-434E-9809-9B8718BA1336}" type="slidenum">
              <a:rPr lang="en-US" smtClean="0"/>
              <a:t>17</a:t>
            </a:fld>
            <a:endParaRPr lang="en-US" dirty="0"/>
          </a:p>
        </p:txBody>
      </p:sp>
    </p:spTree>
    <p:extLst>
      <p:ext uri="{BB962C8B-B14F-4D97-AF65-F5344CB8AC3E}">
        <p14:creationId xmlns:p14="http://schemas.microsoft.com/office/powerpoint/2010/main" val="27994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Arbitrary Correlated Sources</a:t>
            </a:r>
          </a:p>
          <a:p>
            <a:pPr lvl="1"/>
            <a:r>
              <a:rPr lang="en-US" sz="1600" dirty="0">
                <a:latin typeface="Calibri" panose="020F0502020204030204" pitchFamily="34" charset="0"/>
                <a:ea typeface="Times New Roman" charset="0"/>
                <a:cs typeface="Calibri" panose="020F0502020204030204" pitchFamily="34" charset="0"/>
              </a:rPr>
              <a:t>The curve of distributed encoders shows that the performance of training distributed encoders and joint decoder can be very close to the theoretical limit.</a:t>
            </a:r>
          </a:p>
          <a:p>
            <a:pPr lvl="1"/>
            <a:r>
              <a:rPr lang="en-US" sz="1600" dirty="0">
                <a:latin typeface="Calibri" panose="020F0502020204030204" pitchFamily="34" charset="0"/>
                <a:ea typeface="Times New Roman" charset="0"/>
                <a:cs typeface="Calibri" panose="020F0502020204030204" pitchFamily="34" charset="0"/>
              </a:rPr>
              <a:t>Deep DSC framework is able to adaptively learn arbitrary correlations among arbitrary number of data sources.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6" name="图片 5">
            <a:extLst>
              <a:ext uri="{FF2B5EF4-FFF2-40B4-BE49-F238E27FC236}">
                <a16:creationId xmlns:a16="http://schemas.microsoft.com/office/drawing/2014/main" id="{2A7D2D85-7684-48E6-A8B9-BD3227EEEA29}"/>
              </a:ext>
            </a:extLst>
          </p:cNvPr>
          <p:cNvPicPr>
            <a:picLocks noChangeAspect="1"/>
          </p:cNvPicPr>
          <p:nvPr/>
        </p:nvPicPr>
        <p:blipFill>
          <a:blip r:embed="rId3"/>
          <a:stretch>
            <a:fillRect/>
          </a:stretch>
        </p:blipFill>
        <p:spPr>
          <a:xfrm>
            <a:off x="1108733" y="2193099"/>
            <a:ext cx="7186026" cy="4119000"/>
          </a:xfrm>
          <a:prstGeom prst="rect">
            <a:avLst/>
          </a:prstGeom>
        </p:spPr>
      </p:pic>
      <p:sp>
        <p:nvSpPr>
          <p:cNvPr id="9" name="文本框 8">
            <a:extLst>
              <a:ext uri="{FF2B5EF4-FFF2-40B4-BE49-F238E27FC236}">
                <a16:creationId xmlns:a16="http://schemas.microsoft.com/office/drawing/2014/main" id="{E3CA1E0F-A453-4F0B-AF4A-314E387F5B05}"/>
              </a:ext>
            </a:extLst>
          </p:cNvPr>
          <p:cNvSpPr txBox="1"/>
          <p:nvPr/>
        </p:nvSpPr>
        <p:spPr>
          <a:xfrm>
            <a:off x="895293" y="6221114"/>
            <a:ext cx="7755412" cy="83099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7.</a:t>
            </a:r>
            <a:r>
              <a:rPr lang="en-US" altLang="zh-CN" sz="1600" dirty="0"/>
              <a:t> Rate-distortion curves for data sources distributed by random subsets with </a:t>
            </a:r>
            <a:r>
              <a:rPr lang="en-US" altLang="zh-CN" sz="1600" i="1" dirty="0"/>
              <a:t>T </a:t>
            </a:r>
            <a:r>
              <a:rPr lang="en-US" altLang="zh-CN" sz="1600" dirty="0"/>
              <a:t>= 16 for all sources. </a:t>
            </a:r>
            <a:br>
              <a:rPr lang="en-US" altLang="zh-CN" sz="1600" dirty="0"/>
            </a:br>
            <a:endParaRPr lang="zh-CN" altLang="en-US" sz="1600" dirty="0"/>
          </a:p>
        </p:txBody>
      </p:sp>
      <p:sp>
        <p:nvSpPr>
          <p:cNvPr id="4" name="灯片编号占位符 3">
            <a:extLst>
              <a:ext uri="{FF2B5EF4-FFF2-40B4-BE49-F238E27FC236}">
                <a16:creationId xmlns:a16="http://schemas.microsoft.com/office/drawing/2014/main" id="{50EB8903-3417-495D-AB33-597B44A72679}"/>
              </a:ext>
            </a:extLst>
          </p:cNvPr>
          <p:cNvSpPr>
            <a:spLocks noGrp="1"/>
          </p:cNvSpPr>
          <p:nvPr>
            <p:ph type="sldNum" sz="quarter" idx="16"/>
          </p:nvPr>
        </p:nvSpPr>
        <p:spPr/>
        <p:txBody>
          <a:bodyPr/>
          <a:lstStyle/>
          <a:p>
            <a:fld id="{F39512FB-F7DB-434E-9809-9B8718BA1336}" type="slidenum">
              <a:rPr lang="en-US" smtClean="0"/>
              <a:t>18</a:t>
            </a:fld>
            <a:endParaRPr lang="en-US" dirty="0"/>
          </a:p>
        </p:txBody>
      </p:sp>
    </p:spTree>
    <p:extLst>
      <p:ext uri="{BB962C8B-B14F-4D97-AF65-F5344CB8AC3E}">
        <p14:creationId xmlns:p14="http://schemas.microsoft.com/office/powerpoint/2010/main" val="167918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284980" y="132289"/>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Outline</a:t>
            </a:r>
            <a:r>
              <a:rPr lang="en-US" altLang="zh-CN" sz="3200" dirty="0">
                <a:latin typeface="Calibri" panose="020F0502020204030204" pitchFamily="34" charset="0"/>
                <a:ea typeface="Times New Roman" charset="0"/>
                <a:cs typeface="Calibri" panose="020F0502020204030204" pitchFamily="34" charset="0"/>
              </a:rPr>
              <a:t> </a:t>
            </a:r>
          </a:p>
        </p:txBody>
      </p:sp>
      <p:sp>
        <p:nvSpPr>
          <p:cNvPr id="4" name="Content Placeholder 5"/>
          <p:cNvSpPr>
            <a:spLocks noGrp="1"/>
          </p:cNvSpPr>
          <p:nvPr>
            <p:ph sz="half" idx="4294967295"/>
          </p:nvPr>
        </p:nvSpPr>
        <p:spPr>
          <a:xfrm>
            <a:off x="284980" y="862837"/>
            <a:ext cx="8574039" cy="5932312"/>
          </a:xfrm>
          <a:prstGeom prst="rect">
            <a:avLst/>
          </a:prstGeom>
        </p:spPr>
        <p:txBody>
          <a:bodyPr>
            <a:normAutofit/>
          </a:bodyPr>
          <a:lstStyle/>
          <a:p>
            <a:r>
              <a:rPr lang="en-US" sz="2000" dirty="0">
                <a:latin typeface="Calibri" panose="020F0502020204030204" pitchFamily="34" charset="0"/>
                <a:ea typeface="Times New Roman" charset="0"/>
                <a:cs typeface="Calibri" panose="020F0502020204030204" pitchFamily="34" charset="0"/>
              </a:rPr>
              <a:t>Introduction</a:t>
            </a:r>
          </a:p>
          <a:p>
            <a:r>
              <a:rPr lang="en-US" sz="2000" dirty="0">
                <a:latin typeface="Calibri" panose="020F0502020204030204" pitchFamily="34" charset="0"/>
                <a:ea typeface="Times New Roman" charset="0"/>
                <a:cs typeface="Calibri" panose="020F0502020204030204" pitchFamily="34" charset="0"/>
              </a:rPr>
              <a:t>Related Works</a:t>
            </a:r>
          </a:p>
          <a:p>
            <a:pPr lvl="1"/>
            <a:r>
              <a:rPr lang="en-US" altLang="zh-CN" sz="18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800" dirty="0">
                <a:latin typeface="Calibri" panose="020F0502020204030204" pitchFamily="34" charset="0"/>
                <a:ea typeface="Times New Roman" charset="0"/>
                <a:cs typeface="Calibri" panose="020F0502020204030204" pitchFamily="34" charset="0"/>
              </a:rPr>
              <a:t>Distributed Source Coding</a:t>
            </a:r>
          </a:p>
          <a:p>
            <a:pPr lvl="1"/>
            <a:endParaRPr lang="en-US" sz="1800" dirty="0">
              <a:latin typeface="Calibri" panose="020F0502020204030204" pitchFamily="34" charset="0"/>
              <a:ea typeface="Times New Roman" charset="0"/>
              <a:cs typeface="Calibri" panose="020F0502020204030204" pitchFamily="34" charset="0"/>
            </a:endParaRPr>
          </a:p>
          <a:p>
            <a:r>
              <a:rPr lang="en-US" sz="2000" dirty="0">
                <a:latin typeface="Calibri" panose="020F0502020204030204" pitchFamily="34" charset="0"/>
                <a:ea typeface="Times New Roman" charset="0"/>
                <a:cs typeface="Calibri" panose="020F0502020204030204" pitchFamily="34" charset="0"/>
              </a:rPr>
              <a:t>Methods</a:t>
            </a:r>
          </a:p>
          <a:p>
            <a:pPr lvl="1"/>
            <a:r>
              <a:rPr lang="en-US" sz="1800" dirty="0">
                <a:latin typeface="Calibri" panose="020F0502020204030204" pitchFamily="34" charset="0"/>
                <a:ea typeface="Times New Roman" charset="0"/>
                <a:cs typeface="Calibri" panose="020F0502020204030204" pitchFamily="34" charset="0"/>
              </a:rPr>
              <a:t>Architecture</a:t>
            </a:r>
          </a:p>
          <a:p>
            <a:pPr lvl="1"/>
            <a:r>
              <a:rPr lang="en-US" sz="1800" dirty="0">
                <a:latin typeface="Calibri" panose="020F0502020204030204" pitchFamily="34" charset="0"/>
                <a:ea typeface="Times New Roman" charset="0"/>
                <a:cs typeface="Calibri" panose="020F0502020204030204" pitchFamily="34" charset="0"/>
              </a:rPr>
              <a:t>Module</a:t>
            </a:r>
          </a:p>
          <a:p>
            <a:pPr lvl="1"/>
            <a:r>
              <a:rPr lang="en-US" sz="1800" dirty="0">
                <a:latin typeface="Calibri" panose="020F0502020204030204" pitchFamily="34" charset="0"/>
                <a:ea typeface="Times New Roman" charset="0"/>
                <a:cs typeface="Calibri" panose="020F0502020204030204" pitchFamily="34" charset="0"/>
              </a:rPr>
              <a:t>Deep Distributed Source Coding </a:t>
            </a:r>
            <a:r>
              <a:rPr lang="en-US" altLang="zh-CN" sz="1800" dirty="0">
                <a:latin typeface="Calibri" panose="020F0502020204030204" pitchFamily="34" charset="0"/>
                <a:ea typeface="Times New Roman" charset="0"/>
                <a:cs typeface="Calibri" panose="020F0502020204030204" pitchFamily="34" charset="0"/>
              </a:rPr>
              <a:t>Framework</a:t>
            </a:r>
          </a:p>
          <a:p>
            <a:pPr lvl="1"/>
            <a:endParaRPr lang="en-US" sz="1800" dirty="0">
              <a:latin typeface="Calibri" panose="020F0502020204030204" pitchFamily="34" charset="0"/>
              <a:ea typeface="Times New Roman" charset="0"/>
              <a:cs typeface="Calibri" panose="020F0502020204030204" pitchFamily="34" charset="0"/>
            </a:endParaRPr>
          </a:p>
          <a:p>
            <a:pPr>
              <a:spcBef>
                <a:spcPts val="500"/>
              </a:spcBef>
            </a:pPr>
            <a:r>
              <a:rPr lang="en-US" sz="2000" dirty="0">
                <a:latin typeface="Calibri" panose="020F0502020204030204" pitchFamily="34" charset="0"/>
                <a:cs typeface="Calibri" panose="020F0502020204030204" pitchFamily="34" charset="0"/>
              </a:rPr>
              <a:t>Experiments</a:t>
            </a:r>
          </a:p>
          <a:p>
            <a:pPr lvl="1"/>
            <a:r>
              <a:rPr lang="en-US" sz="1800" dirty="0">
                <a:latin typeface="Calibri" panose="020F0502020204030204" pitchFamily="34" charset="0"/>
                <a:cs typeface="Calibri" panose="020F0502020204030204" pitchFamily="34" charset="0"/>
              </a:rPr>
              <a:t>Experiment Setup</a:t>
            </a:r>
          </a:p>
          <a:p>
            <a:pPr lvl="1"/>
            <a:r>
              <a:rPr lang="en-US" sz="1800" dirty="0">
                <a:latin typeface="Calibri" panose="020F0502020204030204" pitchFamily="34" charset="0"/>
                <a:cs typeface="Calibri" panose="020F0502020204030204" pitchFamily="34" charset="0"/>
              </a:rPr>
              <a:t>Compression</a:t>
            </a:r>
          </a:p>
          <a:p>
            <a:pPr lvl="1"/>
            <a:r>
              <a:rPr lang="en-US" altLang="zh-CN" sz="1800" dirty="0">
                <a:latin typeface="Calibri" panose="020F0502020204030204" pitchFamily="34" charset="0"/>
                <a:cs typeface="Calibri" panose="020F0502020204030204" pitchFamily="34" charset="0"/>
              </a:rPr>
              <a:t>Arbitrary Correlated Sources</a:t>
            </a:r>
            <a:endParaRPr lang="en-US" sz="1800" dirty="0">
              <a:latin typeface="Calibri" panose="020F0502020204030204" pitchFamily="34" charset="0"/>
              <a:cs typeface="Calibri" panose="020F0502020204030204" pitchFamily="34" charset="0"/>
            </a:endParaRPr>
          </a:p>
          <a:p>
            <a:pPr lvl="1"/>
            <a:r>
              <a:rPr lang="en-US" sz="1800" dirty="0">
                <a:latin typeface="Calibri" panose="020F0502020204030204" pitchFamily="34" charset="0"/>
                <a:cs typeface="Calibri" panose="020F0502020204030204" pitchFamily="34" charset="0"/>
              </a:rPr>
              <a:t>Low Complexity Encoding</a:t>
            </a:r>
          </a:p>
          <a:p>
            <a:pPr lvl="1"/>
            <a:r>
              <a:rPr lang="en-US" sz="1800" dirty="0">
                <a:latin typeface="Calibri" panose="020F0502020204030204" pitchFamily="34" charset="0"/>
                <a:cs typeface="Calibri" panose="020F0502020204030204" pitchFamily="34" charset="0"/>
              </a:rPr>
              <a:t>Robust Distributed Encoding</a:t>
            </a:r>
          </a:p>
          <a:p>
            <a:pPr lvl="1"/>
            <a:endParaRPr lang="en-US" sz="2000" dirty="0">
              <a:latin typeface="Calibri" panose="020F0502020204030204" pitchFamily="34" charset="0"/>
              <a:ea typeface="Times New Roman" charset="0"/>
              <a:cs typeface="Calibri" panose="020F0502020204030204" pitchFamily="34" charset="0"/>
            </a:endParaRPr>
          </a:p>
          <a:p>
            <a:pPr>
              <a:spcBef>
                <a:spcPts val="500"/>
              </a:spcBef>
            </a:pPr>
            <a:r>
              <a:rPr lang="en-US" sz="2000" dirty="0">
                <a:latin typeface="Calibri" panose="020F0502020204030204" pitchFamily="34" charset="0"/>
                <a:cs typeface="Calibri" panose="020F0502020204030204" pitchFamily="34" charset="0"/>
              </a:rPr>
              <a:t>Conclusions</a:t>
            </a:r>
          </a:p>
          <a:p>
            <a:pPr marL="457200" lvl="1" indent="0">
              <a:buNone/>
            </a:pPr>
            <a:endParaRPr lang="en-US" dirty="0">
              <a:latin typeface="Calibri" panose="020F0502020204030204" pitchFamily="34" charset="0"/>
              <a:ea typeface="Times New Roman" charset="0"/>
              <a:cs typeface="Calibri" panose="020F0502020204030204" pitchFamily="34" charset="0"/>
            </a:endParaRPr>
          </a:p>
          <a:p>
            <a:pPr lvl="1">
              <a:buFont typeface="Wingdings" pitchFamily="2" charset="2"/>
              <a:buChar char="Ø"/>
            </a:pPr>
            <a:endParaRPr lang="en-US" dirty="0">
              <a:latin typeface="Calibri" panose="020F0502020204030204" pitchFamily="34" charset="0"/>
              <a:ea typeface="Times New Roman" charset="0"/>
              <a:cs typeface="Calibri" panose="020F0502020204030204" pitchFamily="34" charset="0"/>
            </a:endParaRPr>
          </a:p>
        </p:txBody>
      </p:sp>
      <p:sp>
        <p:nvSpPr>
          <p:cNvPr id="3" name="灯片编号占位符 2">
            <a:extLst>
              <a:ext uri="{FF2B5EF4-FFF2-40B4-BE49-F238E27FC236}">
                <a16:creationId xmlns:a16="http://schemas.microsoft.com/office/drawing/2014/main" id="{AC755768-C72D-4E73-B9DA-0CBEFAD4D2EF}"/>
              </a:ext>
            </a:extLst>
          </p:cNvPr>
          <p:cNvSpPr>
            <a:spLocks noGrp="1"/>
          </p:cNvSpPr>
          <p:nvPr>
            <p:ph type="sldNum" sz="quarter" idx="16"/>
          </p:nvPr>
        </p:nvSpPr>
        <p:spPr/>
        <p:txBody>
          <a:bodyPr/>
          <a:lstStyle/>
          <a:p>
            <a:fld id="{F39512FB-F7DB-434E-9809-9B8718BA1336}" type="slidenum">
              <a:rPr lang="en-US" smtClean="0"/>
              <a:t>1</a:t>
            </a:fld>
            <a:endParaRPr lang="en-US" dirty="0"/>
          </a:p>
        </p:txBody>
      </p:sp>
    </p:spTree>
    <p:extLst>
      <p:ext uri="{BB962C8B-B14F-4D97-AF65-F5344CB8AC3E}">
        <p14:creationId xmlns:p14="http://schemas.microsoft.com/office/powerpoint/2010/main" val="1187332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Arbitrary Correlated Sources</a:t>
            </a:r>
          </a:p>
          <a:p>
            <a:pPr lvl="1"/>
            <a:r>
              <a:rPr lang="en-US" altLang="zh-CN" sz="1600" dirty="0">
                <a:latin typeface="Calibri" panose="020F0502020204030204" pitchFamily="34" charset="0"/>
                <a:ea typeface="Times New Roman" charset="0"/>
                <a:cs typeface="Calibri" panose="020F0502020204030204" pitchFamily="34" charset="0"/>
              </a:rPr>
              <a:t>The curve of distributed encoders shows that the performance of training distributed encoders and joint decoder can be very close to the theoretical limit.</a:t>
            </a:r>
          </a:p>
          <a:p>
            <a:pPr lvl="1"/>
            <a:r>
              <a:rPr lang="en-US" altLang="zh-CN" sz="1600" dirty="0">
                <a:latin typeface="Calibri" panose="020F0502020204030204" pitchFamily="34" charset="0"/>
                <a:ea typeface="Times New Roman" charset="0"/>
                <a:cs typeface="Calibri" panose="020F0502020204030204" pitchFamily="34" charset="0"/>
              </a:rPr>
              <a:t>Deep DSC framework is able to adaptively learn arbitrary correlations among arbitrary number of data sources.</a:t>
            </a:r>
          </a:p>
          <a:p>
            <a:pPr>
              <a:spcBef>
                <a:spcPts val="500"/>
              </a:spcBef>
            </a:pPr>
            <a:endParaRPr lang="en-US" sz="20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C39EEEDB-7989-4F3D-8312-3C1EB64A795A}"/>
              </a:ext>
            </a:extLst>
          </p:cNvPr>
          <p:cNvPicPr>
            <a:picLocks noChangeAspect="1"/>
          </p:cNvPicPr>
          <p:nvPr/>
        </p:nvPicPr>
        <p:blipFill>
          <a:blip r:embed="rId3"/>
          <a:stretch>
            <a:fillRect/>
          </a:stretch>
        </p:blipFill>
        <p:spPr>
          <a:xfrm>
            <a:off x="1180579" y="2180275"/>
            <a:ext cx="7199368" cy="4126648"/>
          </a:xfrm>
          <a:prstGeom prst="rect">
            <a:avLst/>
          </a:prstGeom>
        </p:spPr>
      </p:pic>
      <p:sp>
        <p:nvSpPr>
          <p:cNvPr id="9" name="文本框 8">
            <a:extLst>
              <a:ext uri="{FF2B5EF4-FFF2-40B4-BE49-F238E27FC236}">
                <a16:creationId xmlns:a16="http://schemas.microsoft.com/office/drawing/2014/main" id="{8E014F91-B711-49E8-A94B-CB2219CC3981}"/>
              </a:ext>
            </a:extLst>
          </p:cNvPr>
          <p:cNvSpPr txBox="1"/>
          <p:nvPr/>
        </p:nvSpPr>
        <p:spPr>
          <a:xfrm>
            <a:off x="902557" y="6226905"/>
            <a:ext cx="7755412" cy="83099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8.</a:t>
            </a:r>
            <a:r>
              <a:rPr lang="en-US" altLang="zh-CN" sz="1600" dirty="0"/>
              <a:t> Rate-distortion curves for data sources distributed by class labels with </a:t>
            </a:r>
            <a:r>
              <a:rPr lang="en-US" altLang="zh-CN" sz="1600" i="1" dirty="0"/>
              <a:t>T </a:t>
            </a:r>
            <a:r>
              <a:rPr lang="en-US" altLang="zh-CN" sz="1600" dirty="0"/>
              <a:t>= 16 for all sources. </a:t>
            </a:r>
            <a:br>
              <a:rPr lang="en-US" altLang="zh-CN" sz="1600" dirty="0"/>
            </a:br>
            <a:endParaRPr lang="zh-CN" altLang="en-US" sz="1600" dirty="0"/>
          </a:p>
        </p:txBody>
      </p:sp>
      <p:sp>
        <p:nvSpPr>
          <p:cNvPr id="5" name="灯片编号占位符 4">
            <a:extLst>
              <a:ext uri="{FF2B5EF4-FFF2-40B4-BE49-F238E27FC236}">
                <a16:creationId xmlns:a16="http://schemas.microsoft.com/office/drawing/2014/main" id="{A98DC33A-93FA-4939-944E-706540DAD5CE}"/>
              </a:ext>
            </a:extLst>
          </p:cNvPr>
          <p:cNvSpPr>
            <a:spLocks noGrp="1"/>
          </p:cNvSpPr>
          <p:nvPr>
            <p:ph type="sldNum" sz="quarter" idx="16"/>
          </p:nvPr>
        </p:nvSpPr>
        <p:spPr/>
        <p:txBody>
          <a:bodyPr/>
          <a:lstStyle/>
          <a:p>
            <a:fld id="{F39512FB-F7DB-434E-9809-9B8718BA1336}" type="slidenum">
              <a:rPr lang="en-US" smtClean="0"/>
              <a:t>19</a:t>
            </a:fld>
            <a:endParaRPr lang="en-US" dirty="0"/>
          </a:p>
        </p:txBody>
      </p:sp>
    </p:spTree>
    <p:extLst>
      <p:ext uri="{BB962C8B-B14F-4D97-AF65-F5344CB8AC3E}">
        <p14:creationId xmlns:p14="http://schemas.microsoft.com/office/powerpoint/2010/main" val="387551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Low Complexity Encoding</a:t>
            </a:r>
          </a:p>
          <a:p>
            <a:pPr lvl="1"/>
            <a:r>
              <a:rPr lang="en-US" sz="1800" dirty="0">
                <a:latin typeface="Calibri" panose="020F0502020204030204" pitchFamily="34" charset="0"/>
                <a:ea typeface="Times New Roman" charset="0"/>
                <a:cs typeface="Calibri" panose="020F0502020204030204" pitchFamily="34" charset="0"/>
              </a:rPr>
              <a:t>The first half of encoders are trained with 16 iterations, labeled as </a:t>
            </a:r>
            <a:r>
              <a:rPr lang="en-US" sz="1800" i="1" dirty="0">
                <a:latin typeface="Calibri" panose="020F0502020204030204" pitchFamily="34" charset="0"/>
                <a:ea typeface="Times New Roman" charset="0"/>
                <a:cs typeface="Calibri" panose="020F0502020204030204" pitchFamily="34" charset="0"/>
              </a:rPr>
              <a:t>Full</a:t>
            </a:r>
            <a:r>
              <a:rPr lang="en-US" sz="1800" dirty="0">
                <a:latin typeface="Calibri" panose="020F0502020204030204" pitchFamily="34" charset="0"/>
                <a:ea typeface="Times New Roman" charset="0"/>
                <a:cs typeface="Calibri" panose="020F0502020204030204" pitchFamily="34" charset="0"/>
              </a:rPr>
              <a:t>, and the second half of encoders are only trained with 8 iterations, labeled as </a:t>
            </a:r>
            <a:r>
              <a:rPr lang="en-US" sz="1800" i="1" dirty="0">
                <a:latin typeface="Calibri" panose="020F0502020204030204" pitchFamily="34" charset="0"/>
                <a:ea typeface="Times New Roman" charset="0"/>
                <a:cs typeface="Calibri" panose="020F0502020204030204" pitchFamily="34" charset="0"/>
              </a:rPr>
              <a:t>Half.</a:t>
            </a:r>
          </a:p>
          <a:p>
            <a:pPr lvl="1"/>
            <a:r>
              <a:rPr lang="en-US" sz="1800" i="1" dirty="0">
                <a:latin typeface="Calibri" panose="020F0502020204030204" pitchFamily="34" charset="0"/>
                <a:ea typeface="Times New Roman" charset="0"/>
                <a:cs typeface="Calibri" panose="020F0502020204030204" pitchFamily="34" charset="0"/>
              </a:rPr>
              <a:t>Full</a:t>
            </a:r>
            <a:r>
              <a:rPr lang="en-US" sz="1800" dirty="0">
                <a:latin typeface="Calibri" panose="020F0502020204030204" pitchFamily="34" charset="0"/>
                <a:ea typeface="Times New Roman" charset="0"/>
                <a:cs typeface="Calibri" panose="020F0502020204030204" pitchFamily="34" charset="0"/>
              </a:rPr>
              <a:t> and </a:t>
            </a:r>
            <a:r>
              <a:rPr lang="en-US" sz="1800" i="1" dirty="0">
                <a:latin typeface="Calibri" panose="020F0502020204030204" pitchFamily="34" charset="0"/>
                <a:ea typeface="Times New Roman" charset="0"/>
                <a:cs typeface="Calibri" panose="020F0502020204030204" pitchFamily="34" charset="0"/>
              </a:rPr>
              <a:t>Half</a:t>
            </a:r>
            <a:r>
              <a:rPr lang="en-US" sz="1800" dirty="0">
                <a:latin typeface="Calibri" panose="020F0502020204030204" pitchFamily="34" charset="0"/>
                <a:ea typeface="Times New Roman" charset="0"/>
                <a:cs typeface="Calibri" panose="020F0502020204030204" pitchFamily="34" charset="0"/>
              </a:rPr>
              <a:t> complexity encoders can still approach their theoretical limits.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6" name="图片 5">
            <a:extLst>
              <a:ext uri="{FF2B5EF4-FFF2-40B4-BE49-F238E27FC236}">
                <a16:creationId xmlns:a16="http://schemas.microsoft.com/office/drawing/2014/main" id="{6C7228E0-552B-4223-BEB6-6E8FC776A6A5}"/>
              </a:ext>
            </a:extLst>
          </p:cNvPr>
          <p:cNvPicPr>
            <a:picLocks noChangeAspect="1"/>
          </p:cNvPicPr>
          <p:nvPr/>
        </p:nvPicPr>
        <p:blipFill>
          <a:blip r:embed="rId3"/>
          <a:stretch>
            <a:fillRect/>
          </a:stretch>
        </p:blipFill>
        <p:spPr>
          <a:xfrm>
            <a:off x="1006673" y="2068193"/>
            <a:ext cx="7347067" cy="4211308"/>
          </a:xfrm>
          <a:prstGeom prst="rect">
            <a:avLst/>
          </a:prstGeom>
        </p:spPr>
      </p:pic>
      <p:sp>
        <p:nvSpPr>
          <p:cNvPr id="9" name="文本框 8">
            <a:extLst>
              <a:ext uri="{FF2B5EF4-FFF2-40B4-BE49-F238E27FC236}">
                <a16:creationId xmlns:a16="http://schemas.microsoft.com/office/drawing/2014/main" id="{6AB8F30D-B54F-43EB-8305-E8AC8DACCA80}"/>
              </a:ext>
            </a:extLst>
          </p:cNvPr>
          <p:cNvSpPr txBox="1"/>
          <p:nvPr/>
        </p:nvSpPr>
        <p:spPr>
          <a:xfrm>
            <a:off x="895293" y="6202651"/>
            <a:ext cx="7755412" cy="1077218"/>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9.</a:t>
            </a:r>
            <a:r>
              <a:rPr lang="en-US" altLang="zh-CN" sz="1600" dirty="0"/>
              <a:t> Rate-distortion curves for data sources distributed by random subsets with </a:t>
            </a:r>
            <a:r>
              <a:rPr lang="en-US" altLang="zh-CN" sz="1600" i="1" dirty="0"/>
              <a:t>T </a:t>
            </a:r>
            <a:r>
              <a:rPr lang="en-US" altLang="zh-CN" sz="1600" dirty="0"/>
              <a:t>= 16 for the first half of sources and </a:t>
            </a:r>
            <a:r>
              <a:rPr lang="en-US" altLang="zh-CN" sz="1600" i="1" dirty="0"/>
              <a:t>T </a:t>
            </a:r>
            <a:r>
              <a:rPr lang="en-US" altLang="zh-CN" sz="1600" dirty="0"/>
              <a:t>= 8 for the second half of sources. </a:t>
            </a:r>
            <a:br>
              <a:rPr lang="en-US" altLang="zh-CN" dirty="0"/>
            </a:br>
            <a:br>
              <a:rPr lang="en-US" altLang="zh-CN" sz="1600" dirty="0"/>
            </a:br>
            <a:endParaRPr lang="zh-CN" altLang="en-US" sz="1600" dirty="0"/>
          </a:p>
        </p:txBody>
      </p:sp>
      <p:sp>
        <p:nvSpPr>
          <p:cNvPr id="4" name="灯片编号占位符 3">
            <a:extLst>
              <a:ext uri="{FF2B5EF4-FFF2-40B4-BE49-F238E27FC236}">
                <a16:creationId xmlns:a16="http://schemas.microsoft.com/office/drawing/2014/main" id="{76DAC989-1716-4891-8F53-5321AB0A917A}"/>
              </a:ext>
            </a:extLst>
          </p:cNvPr>
          <p:cNvSpPr>
            <a:spLocks noGrp="1"/>
          </p:cNvSpPr>
          <p:nvPr>
            <p:ph type="sldNum" sz="quarter" idx="16"/>
          </p:nvPr>
        </p:nvSpPr>
        <p:spPr/>
        <p:txBody>
          <a:bodyPr/>
          <a:lstStyle/>
          <a:p>
            <a:fld id="{F39512FB-F7DB-434E-9809-9B8718BA1336}" type="slidenum">
              <a:rPr lang="en-US" smtClean="0"/>
              <a:t>20</a:t>
            </a:fld>
            <a:endParaRPr lang="en-US" dirty="0"/>
          </a:p>
        </p:txBody>
      </p:sp>
    </p:spTree>
    <p:extLst>
      <p:ext uri="{BB962C8B-B14F-4D97-AF65-F5344CB8AC3E}">
        <p14:creationId xmlns:p14="http://schemas.microsoft.com/office/powerpoint/2010/main" val="3547569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Low Complexity Encoding</a:t>
            </a:r>
          </a:p>
          <a:p>
            <a:pPr lvl="1"/>
            <a:r>
              <a:rPr lang="en-US" altLang="zh-CN" sz="1800" dirty="0">
                <a:latin typeface="Calibri" panose="020F0502020204030204" pitchFamily="34" charset="0"/>
                <a:ea typeface="Times New Roman" charset="0"/>
                <a:cs typeface="Calibri" panose="020F0502020204030204" pitchFamily="34" charset="0"/>
              </a:rPr>
              <a:t>The first half of encoders are trained with 16 iterations, labeled as </a:t>
            </a:r>
            <a:r>
              <a:rPr lang="en-US" altLang="zh-CN" sz="1800" i="1" dirty="0">
                <a:latin typeface="Calibri" panose="020F0502020204030204" pitchFamily="34" charset="0"/>
                <a:ea typeface="Times New Roman" charset="0"/>
                <a:cs typeface="Calibri" panose="020F0502020204030204" pitchFamily="34" charset="0"/>
              </a:rPr>
              <a:t>Full</a:t>
            </a:r>
            <a:r>
              <a:rPr lang="en-US" altLang="zh-CN" sz="1800" dirty="0">
                <a:latin typeface="Calibri" panose="020F0502020204030204" pitchFamily="34" charset="0"/>
                <a:ea typeface="Times New Roman" charset="0"/>
                <a:cs typeface="Calibri" panose="020F0502020204030204" pitchFamily="34" charset="0"/>
              </a:rPr>
              <a:t>, and the second half of encoders are only trained with 8 iterations, labeled as </a:t>
            </a:r>
            <a:r>
              <a:rPr lang="en-US" altLang="zh-CN" sz="1800" i="1" dirty="0">
                <a:latin typeface="Calibri" panose="020F0502020204030204" pitchFamily="34" charset="0"/>
                <a:ea typeface="Times New Roman" charset="0"/>
                <a:cs typeface="Calibri" panose="020F0502020204030204" pitchFamily="34" charset="0"/>
              </a:rPr>
              <a:t>Half.</a:t>
            </a:r>
          </a:p>
          <a:p>
            <a:pPr lvl="1"/>
            <a:r>
              <a:rPr lang="en-US" altLang="zh-CN" sz="1800" i="1" dirty="0">
                <a:latin typeface="Calibri" panose="020F0502020204030204" pitchFamily="34" charset="0"/>
                <a:ea typeface="Times New Roman" charset="0"/>
                <a:cs typeface="Calibri" panose="020F0502020204030204" pitchFamily="34" charset="0"/>
              </a:rPr>
              <a:t>Full</a:t>
            </a:r>
            <a:r>
              <a:rPr lang="en-US" altLang="zh-CN" sz="1800" dirty="0">
                <a:latin typeface="Calibri" panose="020F0502020204030204" pitchFamily="34" charset="0"/>
                <a:ea typeface="Times New Roman" charset="0"/>
                <a:cs typeface="Calibri" panose="020F0502020204030204" pitchFamily="34" charset="0"/>
              </a:rPr>
              <a:t> and </a:t>
            </a:r>
            <a:r>
              <a:rPr lang="en-US" altLang="zh-CN" sz="1800" i="1" dirty="0">
                <a:latin typeface="Calibri" panose="020F0502020204030204" pitchFamily="34" charset="0"/>
                <a:ea typeface="Times New Roman" charset="0"/>
                <a:cs typeface="Calibri" panose="020F0502020204030204" pitchFamily="34" charset="0"/>
              </a:rPr>
              <a:t>Half</a:t>
            </a:r>
            <a:r>
              <a:rPr lang="en-US" altLang="zh-CN" sz="1800" dirty="0">
                <a:latin typeface="Calibri" panose="020F0502020204030204" pitchFamily="34" charset="0"/>
                <a:ea typeface="Times New Roman" charset="0"/>
                <a:cs typeface="Calibri" panose="020F0502020204030204" pitchFamily="34" charset="0"/>
              </a:rPr>
              <a:t> complexity encoders can still approach their theoretical limits.</a:t>
            </a:r>
          </a:p>
          <a:p>
            <a:pPr>
              <a:spcBef>
                <a:spcPts val="500"/>
              </a:spcBef>
            </a:pPr>
            <a:endParaRPr lang="en-US" sz="20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4DC9F698-0E92-4FE1-92D2-AF385E080DE1}"/>
              </a:ext>
            </a:extLst>
          </p:cNvPr>
          <p:cNvPicPr>
            <a:picLocks noChangeAspect="1"/>
          </p:cNvPicPr>
          <p:nvPr/>
        </p:nvPicPr>
        <p:blipFill>
          <a:blip r:embed="rId3"/>
          <a:stretch>
            <a:fillRect/>
          </a:stretch>
        </p:blipFill>
        <p:spPr>
          <a:xfrm>
            <a:off x="1032303" y="2131949"/>
            <a:ext cx="7167293" cy="4108262"/>
          </a:xfrm>
          <a:prstGeom prst="rect">
            <a:avLst/>
          </a:prstGeom>
        </p:spPr>
      </p:pic>
      <p:sp>
        <p:nvSpPr>
          <p:cNvPr id="9" name="文本框 8">
            <a:extLst>
              <a:ext uri="{FF2B5EF4-FFF2-40B4-BE49-F238E27FC236}">
                <a16:creationId xmlns:a16="http://schemas.microsoft.com/office/drawing/2014/main" id="{10F465EA-B03E-4BB0-A3F9-527EDC63CEEB}"/>
              </a:ext>
            </a:extLst>
          </p:cNvPr>
          <p:cNvSpPr txBox="1"/>
          <p:nvPr/>
        </p:nvSpPr>
        <p:spPr>
          <a:xfrm>
            <a:off x="1032303" y="6205860"/>
            <a:ext cx="7755412" cy="135421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10.</a:t>
            </a:r>
            <a:r>
              <a:rPr lang="en-US" altLang="zh-CN" sz="1600" dirty="0"/>
              <a:t> Rate-distortion curves for data sources distributed by class labels with </a:t>
            </a:r>
            <a:r>
              <a:rPr lang="en-US" altLang="zh-CN" sz="1600" i="1" dirty="0"/>
              <a:t>T </a:t>
            </a:r>
            <a:r>
              <a:rPr lang="en-US" altLang="zh-CN" sz="1600" dirty="0"/>
              <a:t>= 16 for the first half of sources and </a:t>
            </a:r>
            <a:r>
              <a:rPr lang="en-US" altLang="zh-CN" sz="1600" i="1" dirty="0"/>
              <a:t>T </a:t>
            </a:r>
            <a:r>
              <a:rPr lang="en-US" altLang="zh-CN" sz="1600" dirty="0"/>
              <a:t>= 8 for the second half of sources. </a:t>
            </a:r>
            <a:br>
              <a:rPr lang="en-US" altLang="zh-CN" sz="1600" dirty="0"/>
            </a:br>
            <a:br>
              <a:rPr lang="en-US" altLang="zh-CN" dirty="0"/>
            </a:br>
            <a:br>
              <a:rPr lang="en-US" altLang="zh-CN" sz="1600" dirty="0"/>
            </a:br>
            <a:endParaRPr lang="zh-CN" altLang="en-US" sz="1600" dirty="0"/>
          </a:p>
        </p:txBody>
      </p:sp>
      <p:sp>
        <p:nvSpPr>
          <p:cNvPr id="5" name="灯片编号占位符 4">
            <a:extLst>
              <a:ext uri="{FF2B5EF4-FFF2-40B4-BE49-F238E27FC236}">
                <a16:creationId xmlns:a16="http://schemas.microsoft.com/office/drawing/2014/main" id="{6AC57132-DAAE-4A21-8E7D-9AF2997816BC}"/>
              </a:ext>
            </a:extLst>
          </p:cNvPr>
          <p:cNvSpPr>
            <a:spLocks noGrp="1"/>
          </p:cNvSpPr>
          <p:nvPr>
            <p:ph type="sldNum" sz="quarter" idx="16"/>
          </p:nvPr>
        </p:nvSpPr>
        <p:spPr/>
        <p:txBody>
          <a:bodyPr/>
          <a:lstStyle/>
          <a:p>
            <a:fld id="{F39512FB-F7DB-434E-9809-9B8718BA1336}" type="slidenum">
              <a:rPr lang="en-US" smtClean="0"/>
              <a:t>21</a:t>
            </a:fld>
            <a:endParaRPr lang="en-US" dirty="0"/>
          </a:p>
        </p:txBody>
      </p:sp>
    </p:spTree>
    <p:extLst>
      <p:ext uri="{BB962C8B-B14F-4D97-AF65-F5344CB8AC3E}">
        <p14:creationId xmlns:p14="http://schemas.microsoft.com/office/powerpoint/2010/main" val="3493989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Robust Distributed Encoding</a:t>
            </a:r>
          </a:p>
          <a:p>
            <a:pPr>
              <a:spcBef>
                <a:spcPts val="500"/>
              </a:spcBef>
            </a:pPr>
            <a:endParaRPr lang="en-US" altLang="zh-CN" sz="2000" dirty="0">
              <a:latin typeface="Calibri" panose="020F0502020204030204" pitchFamily="34"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In classical DSC code design, if syndrome bits                  are used and the data source       is accidentally blocked, we will not be able to decode data source     .</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I</a:t>
            </a:r>
            <a:r>
              <a:rPr lang="en-US" altLang="zh-CN" sz="1600" dirty="0">
                <a:latin typeface="Calibri" panose="020F0502020204030204" pitchFamily="34" charset="0"/>
                <a:ea typeface="Times New Roman" charset="0"/>
                <a:cs typeface="Calibri" panose="020F0502020204030204" pitchFamily="34" charset="0"/>
              </a:rPr>
              <a:t>n our data-drive DSC framework, even only one of distributed encoders is functional, it can still benefits from its correlations with other sources because their correlations are already trained with the model parameters. </a:t>
            </a:r>
          </a:p>
          <a:p>
            <a:pPr marL="457200" lvl="1" indent="0">
              <a:buNone/>
            </a:pPr>
            <a:endParaRPr lang="en-US" altLang="zh-CN" sz="1600" dirty="0">
              <a:latin typeface="Calibri" panose="020F0502020204030204" pitchFamily="34" charset="0"/>
              <a:cs typeface="Calibri" panose="020F0502020204030204" pitchFamily="34" charset="0"/>
            </a:endParaRPr>
          </a:p>
          <a:p>
            <a:pPr lvl="1"/>
            <a:r>
              <a:rPr lang="en-US" altLang="zh-CN" sz="1600" dirty="0"/>
              <a:t>All our experiments show that distributed encoders not only dominates separately trained codecs but also have narrower confidence band.</a:t>
            </a:r>
          </a:p>
          <a:p>
            <a:pPr lvl="1"/>
            <a:endParaRPr lang="en-US" altLang="zh-CN" sz="1600" dirty="0"/>
          </a:p>
          <a:p>
            <a:pPr lvl="1"/>
            <a:r>
              <a:rPr lang="en-US" altLang="zh-CN" sz="1600" dirty="0"/>
              <a:t>As the number of iterations increases, the confidence band also becomes wider. This is because the residual differences at later iterations become less correlated.</a:t>
            </a:r>
          </a:p>
          <a:p>
            <a:pPr lvl="1"/>
            <a:endParaRPr lang="en-US" altLang="zh-CN" sz="1600" dirty="0"/>
          </a:p>
          <a:p>
            <a:pPr lvl="1"/>
            <a:r>
              <a:rPr lang="en-US" altLang="zh-CN" sz="1600" dirty="0"/>
              <a:t>The confidence band of data sources distributed by class labels is also wider than that of data sources distributed by random subsets, because encoders specialize on data with the same label and therefore perform worse on other labels.</a:t>
            </a:r>
            <a:br>
              <a:rPr lang="en-US" altLang="zh-CN" sz="1600" dirty="0"/>
            </a:b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13" name="图片 12">
            <a:extLst>
              <a:ext uri="{FF2B5EF4-FFF2-40B4-BE49-F238E27FC236}">
                <a16:creationId xmlns:a16="http://schemas.microsoft.com/office/drawing/2014/main" id="{EB113AA3-38B4-4699-B864-E47A4876C9D3}"/>
              </a:ext>
            </a:extLst>
          </p:cNvPr>
          <p:cNvPicPr>
            <a:picLocks noChangeAspect="1"/>
          </p:cNvPicPr>
          <p:nvPr>
            <p:custDataLst>
              <p:tags r:id="rId1"/>
            </p:custDataLst>
          </p:nvPr>
        </p:nvPicPr>
        <p:blipFill>
          <a:blip r:embed="rId6"/>
          <a:stretch>
            <a:fillRect/>
          </a:stretch>
        </p:blipFill>
        <p:spPr>
          <a:xfrm>
            <a:off x="8219199" y="1600060"/>
            <a:ext cx="185905" cy="172190"/>
          </a:xfrm>
          <a:prstGeom prst="rect">
            <a:avLst/>
          </a:prstGeom>
        </p:spPr>
      </p:pic>
      <p:pic>
        <p:nvPicPr>
          <p:cNvPr id="15" name="图片 14">
            <a:extLst>
              <a:ext uri="{FF2B5EF4-FFF2-40B4-BE49-F238E27FC236}">
                <a16:creationId xmlns:a16="http://schemas.microsoft.com/office/drawing/2014/main" id="{96B7403D-18F0-42F9-97F7-529E2D9E9F80}"/>
              </a:ext>
            </a:extLst>
          </p:cNvPr>
          <p:cNvPicPr>
            <a:picLocks noChangeAspect="1"/>
          </p:cNvPicPr>
          <p:nvPr>
            <p:custDataLst>
              <p:tags r:id="rId2"/>
            </p:custDataLst>
          </p:nvPr>
        </p:nvPicPr>
        <p:blipFill>
          <a:blip r:embed="rId7"/>
          <a:stretch>
            <a:fillRect/>
          </a:stretch>
        </p:blipFill>
        <p:spPr>
          <a:xfrm>
            <a:off x="6661335" y="1834742"/>
            <a:ext cx="210286" cy="172190"/>
          </a:xfrm>
          <a:prstGeom prst="rect">
            <a:avLst/>
          </a:prstGeom>
        </p:spPr>
      </p:pic>
      <p:pic>
        <p:nvPicPr>
          <p:cNvPr id="17" name="图片 16">
            <a:extLst>
              <a:ext uri="{FF2B5EF4-FFF2-40B4-BE49-F238E27FC236}">
                <a16:creationId xmlns:a16="http://schemas.microsoft.com/office/drawing/2014/main" id="{DC7E7248-5901-4EA8-AF9A-D782A2F20873}"/>
              </a:ext>
            </a:extLst>
          </p:cNvPr>
          <p:cNvPicPr>
            <a:picLocks noChangeAspect="1"/>
          </p:cNvPicPr>
          <p:nvPr>
            <p:custDataLst>
              <p:tags r:id="rId3"/>
            </p:custDataLst>
          </p:nvPr>
        </p:nvPicPr>
        <p:blipFill>
          <a:blip r:embed="rId8"/>
          <a:stretch>
            <a:fillRect/>
          </a:stretch>
        </p:blipFill>
        <p:spPr>
          <a:xfrm>
            <a:off x="5017531" y="1600060"/>
            <a:ext cx="716800" cy="203581"/>
          </a:xfrm>
          <a:prstGeom prst="rect">
            <a:avLst/>
          </a:prstGeom>
        </p:spPr>
      </p:pic>
      <p:sp>
        <p:nvSpPr>
          <p:cNvPr id="4" name="灯片编号占位符 3">
            <a:extLst>
              <a:ext uri="{FF2B5EF4-FFF2-40B4-BE49-F238E27FC236}">
                <a16:creationId xmlns:a16="http://schemas.microsoft.com/office/drawing/2014/main" id="{F0CBAD9C-661A-4C2C-B6EC-5A429DA9E932}"/>
              </a:ext>
            </a:extLst>
          </p:cNvPr>
          <p:cNvSpPr>
            <a:spLocks noGrp="1"/>
          </p:cNvSpPr>
          <p:nvPr>
            <p:ph type="sldNum" sz="quarter" idx="16"/>
          </p:nvPr>
        </p:nvSpPr>
        <p:spPr/>
        <p:txBody>
          <a:bodyPr/>
          <a:lstStyle/>
          <a:p>
            <a:fld id="{F39512FB-F7DB-434E-9809-9B8718BA1336}" type="slidenum">
              <a:rPr lang="en-US" smtClean="0"/>
              <a:t>22</a:t>
            </a:fld>
            <a:endParaRPr lang="en-US" dirty="0"/>
          </a:p>
        </p:txBody>
      </p:sp>
    </p:spTree>
    <p:extLst>
      <p:ext uri="{BB962C8B-B14F-4D97-AF65-F5344CB8AC3E}">
        <p14:creationId xmlns:p14="http://schemas.microsoft.com/office/powerpoint/2010/main" val="78761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Conclusions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We introduce a data-driven Distributed Source Coding framework based on Deep Recurrent models. Compared to classical code design, our method has the following advantages. </a:t>
            </a:r>
          </a:p>
          <a:p>
            <a:pPr>
              <a:spcBef>
                <a:spcPts val="500"/>
              </a:spcBef>
            </a:pPr>
            <a:endParaRPr lang="en-US" sz="20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The compression quality of our recurrent model is scalable. </a:t>
            </a:r>
          </a:p>
          <a:p>
            <a:pPr lvl="1"/>
            <a:endParaRPr lang="en-US" sz="18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Arbitrary number of data sources with arbitrary correlations can be encoded separately and decoded jointly while still perform as well as gathering all data sources together.</a:t>
            </a:r>
          </a:p>
          <a:p>
            <a:pPr lvl="1"/>
            <a:endParaRPr lang="en-US" sz="18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low complexity encoder is also shown to be feasible based on our experimental results.</a:t>
            </a:r>
          </a:p>
          <a:p>
            <a:pPr lvl="1"/>
            <a:endParaRPr lang="en-US" sz="18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The robustness of our framework allows each distributed encoder, once trained and deployed, can be used independently of others because the correlations are already learned by the model parameters.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B4A9DA55-CA6E-4F36-98BB-F61CA5E7A0D4}"/>
              </a:ext>
            </a:extLst>
          </p:cNvPr>
          <p:cNvSpPr>
            <a:spLocks noGrp="1"/>
          </p:cNvSpPr>
          <p:nvPr>
            <p:ph type="sldNum" sz="quarter" idx="16"/>
          </p:nvPr>
        </p:nvSpPr>
        <p:spPr/>
        <p:txBody>
          <a:bodyPr/>
          <a:lstStyle/>
          <a:p>
            <a:fld id="{F39512FB-F7DB-434E-9809-9B8718BA1336}" type="slidenum">
              <a:rPr lang="en-US" smtClean="0"/>
              <a:t>23</a:t>
            </a:fld>
            <a:endParaRPr lang="en-US" dirty="0"/>
          </a:p>
        </p:txBody>
      </p:sp>
    </p:spTree>
    <p:extLst>
      <p:ext uri="{BB962C8B-B14F-4D97-AF65-F5344CB8AC3E}">
        <p14:creationId xmlns:p14="http://schemas.microsoft.com/office/powerpoint/2010/main" val="4032284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References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[1] Wallace, Gregory K. "The JPEG still picture compression standard." IEEE transactions on consumer electronics 38.1 (1992): xviii-xxxiv.</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[2] F. </a:t>
            </a:r>
            <a:r>
              <a:rPr lang="en-US" sz="1600" dirty="0" err="1">
                <a:latin typeface="Calibri" panose="020F0502020204030204" pitchFamily="34" charset="0"/>
                <a:ea typeface="Times New Roman" charset="0"/>
                <a:cs typeface="Calibri" panose="020F0502020204030204" pitchFamily="34" charset="0"/>
              </a:rPr>
              <a:t>Bellard</a:t>
            </a:r>
            <a:r>
              <a:rPr lang="en-US" sz="1600" dirty="0">
                <a:latin typeface="Calibri" panose="020F0502020204030204" pitchFamily="34" charset="0"/>
                <a:ea typeface="Times New Roman" charset="0"/>
                <a:cs typeface="Calibri" panose="020F0502020204030204" pitchFamily="34" charset="0"/>
              </a:rPr>
              <a:t>, “BPG image format,” 2014. [Online]. Available: https://bellard.org/bpg/ 2, 5</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[3] Slepian, David, and Jack Wolf. "Noiseless coding of correlated information sources." IEEE Transactions on information Theory 19.4 (1973): 471-480.</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[4] Cover, T. "A proof of the data compression theorem of Slepian and Wolf for ergodic sources (</a:t>
            </a:r>
            <a:r>
              <a:rPr lang="en-US" sz="1600" dirty="0" err="1">
                <a:latin typeface="Calibri" panose="020F0502020204030204" pitchFamily="34" charset="0"/>
                <a:ea typeface="Times New Roman" charset="0"/>
                <a:cs typeface="Calibri" panose="020F0502020204030204" pitchFamily="34" charset="0"/>
              </a:rPr>
              <a:t>Corresp</a:t>
            </a:r>
            <a:r>
              <a:rPr lang="en-US" sz="1600" dirty="0">
                <a:latin typeface="Calibri" panose="020F0502020204030204" pitchFamily="34" charset="0"/>
                <a:ea typeface="Times New Roman" charset="0"/>
                <a:cs typeface="Calibri" panose="020F0502020204030204" pitchFamily="34" charset="0"/>
              </a:rPr>
              <a:t>.)." IEEE Transactions on Information Theory 21.2 (1975): 226-228.</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[5] </a:t>
            </a:r>
            <a:r>
              <a:rPr lang="en-US" sz="1600" dirty="0" err="1">
                <a:latin typeface="Calibri" panose="020F0502020204030204" pitchFamily="34" charset="0"/>
                <a:ea typeface="Times New Roman" charset="0"/>
                <a:cs typeface="Calibri" panose="020F0502020204030204" pitchFamily="34" charset="0"/>
              </a:rPr>
              <a:t>Wyner</a:t>
            </a:r>
            <a:r>
              <a:rPr lang="en-US" sz="1600" dirty="0">
                <a:latin typeface="Calibri" panose="020F0502020204030204" pitchFamily="34" charset="0"/>
                <a:ea typeface="Times New Roman" charset="0"/>
                <a:cs typeface="Calibri" panose="020F0502020204030204" pitchFamily="34" charset="0"/>
              </a:rPr>
              <a:t>, Aaron, and Jacob </a:t>
            </a:r>
            <a:r>
              <a:rPr lang="en-US" sz="1600" dirty="0" err="1">
                <a:latin typeface="Calibri" panose="020F0502020204030204" pitchFamily="34" charset="0"/>
                <a:ea typeface="Times New Roman" charset="0"/>
                <a:cs typeface="Calibri" panose="020F0502020204030204" pitchFamily="34" charset="0"/>
              </a:rPr>
              <a:t>Ziv</a:t>
            </a:r>
            <a:r>
              <a:rPr lang="en-US" sz="1600" dirty="0">
                <a:latin typeface="Calibri" panose="020F0502020204030204" pitchFamily="34" charset="0"/>
                <a:ea typeface="Times New Roman" charset="0"/>
                <a:cs typeface="Calibri" panose="020F0502020204030204" pitchFamily="34" charset="0"/>
              </a:rPr>
              <a:t>. "The rate-distortion function for source coding with side information at the decoder." IEEE Transactions on information Theory 22.1 (1976): 1-10.</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[6] </a:t>
            </a:r>
            <a:r>
              <a:rPr lang="en-US" sz="1600" dirty="0" err="1">
                <a:latin typeface="Calibri" panose="020F0502020204030204" pitchFamily="34" charset="0"/>
                <a:ea typeface="Times New Roman" charset="0"/>
                <a:cs typeface="Calibri" panose="020F0502020204030204" pitchFamily="34" charset="0"/>
              </a:rPr>
              <a:t>Xiong</a:t>
            </a:r>
            <a:r>
              <a:rPr lang="en-US" sz="1600" dirty="0">
                <a:latin typeface="Calibri" panose="020F0502020204030204" pitchFamily="34" charset="0"/>
                <a:ea typeface="Times New Roman" charset="0"/>
                <a:cs typeface="Calibri" panose="020F0502020204030204" pitchFamily="34" charset="0"/>
              </a:rPr>
              <a:t>, </a:t>
            </a:r>
            <a:r>
              <a:rPr lang="en-US" sz="1600" dirty="0" err="1">
                <a:latin typeface="Calibri" panose="020F0502020204030204" pitchFamily="34" charset="0"/>
                <a:ea typeface="Times New Roman" charset="0"/>
                <a:cs typeface="Calibri" panose="020F0502020204030204" pitchFamily="34" charset="0"/>
              </a:rPr>
              <a:t>Zixiang</a:t>
            </a:r>
            <a:r>
              <a:rPr lang="en-US" sz="1600" dirty="0">
                <a:latin typeface="Calibri" panose="020F0502020204030204" pitchFamily="34" charset="0"/>
                <a:ea typeface="Times New Roman" charset="0"/>
                <a:cs typeface="Calibri" panose="020F0502020204030204" pitchFamily="34" charset="0"/>
              </a:rPr>
              <a:t>, </a:t>
            </a:r>
            <a:r>
              <a:rPr lang="en-US" sz="1600" dirty="0" err="1">
                <a:latin typeface="Calibri" panose="020F0502020204030204" pitchFamily="34" charset="0"/>
                <a:ea typeface="Times New Roman" charset="0"/>
                <a:cs typeface="Calibri" panose="020F0502020204030204" pitchFamily="34" charset="0"/>
              </a:rPr>
              <a:t>Angelos</a:t>
            </a:r>
            <a:r>
              <a:rPr lang="en-US" sz="1600" dirty="0">
                <a:latin typeface="Calibri" panose="020F0502020204030204" pitchFamily="34" charset="0"/>
                <a:ea typeface="Times New Roman" charset="0"/>
                <a:cs typeface="Calibri" panose="020F0502020204030204" pitchFamily="34" charset="0"/>
              </a:rPr>
              <a:t> D. Liveris, and Samuel Cheng. "Distributed source coding for sensor networks." IEEE signal processing magazine 21.5 (2004): 80-94.</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[7] </a:t>
            </a:r>
            <a:r>
              <a:rPr lang="en-US" sz="1600" dirty="0" err="1">
                <a:latin typeface="Calibri" panose="020F0502020204030204" pitchFamily="34" charset="0"/>
                <a:ea typeface="Times New Roman" charset="0"/>
                <a:cs typeface="Calibri" panose="020F0502020204030204" pitchFamily="34" charset="0"/>
              </a:rPr>
              <a:t>Toderici</a:t>
            </a:r>
            <a:r>
              <a:rPr lang="en-US" sz="1600" dirty="0">
                <a:latin typeface="Calibri" panose="020F0502020204030204" pitchFamily="34" charset="0"/>
                <a:ea typeface="Times New Roman" charset="0"/>
                <a:cs typeface="Calibri" panose="020F0502020204030204" pitchFamily="34" charset="0"/>
              </a:rPr>
              <a:t>, George, et al. "Full resolution image compression with recurrent neural networks." Proceedings of the IEEE Conference on Computer Vision and Pattern Recognition. 2017.</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[8] Johnston, Nick, et al. "Improved lossy image compression with priming and spatially adaptive bit rates for recurrent networks." Proceedings of the IEEE Conference on Computer Vision and Pattern Recognition. 2018.</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[9] Xingjian, S. H. I., et al. "Convolutional LSTM network: A machine learning approach for precipitation nowcasting." Advances in neural information processing systems. 2015.</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[10] Shi, </a:t>
            </a:r>
            <a:r>
              <a:rPr lang="en-US" sz="1600" dirty="0" err="1">
                <a:latin typeface="Calibri" panose="020F0502020204030204" pitchFamily="34" charset="0"/>
                <a:ea typeface="Times New Roman" charset="0"/>
                <a:cs typeface="Calibri" panose="020F0502020204030204" pitchFamily="34" charset="0"/>
              </a:rPr>
              <a:t>Wenzhe</a:t>
            </a:r>
            <a:r>
              <a:rPr lang="en-US" sz="1600" dirty="0">
                <a:latin typeface="Calibri" panose="020F0502020204030204" pitchFamily="34" charset="0"/>
                <a:ea typeface="Times New Roman" charset="0"/>
                <a:cs typeface="Calibri" panose="020F0502020204030204" pitchFamily="34" charset="0"/>
              </a:rPr>
              <a:t>, et al. "Real-time single image and video super-resolution using an efficient sub-pixel convolutional neural network." Proceedings of the IEEE conference on computer vision and pattern recognition. 2016.</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[11] </a:t>
            </a:r>
            <a:r>
              <a:rPr lang="en-US" sz="1600" dirty="0" err="1">
                <a:latin typeface="Calibri" panose="020F0502020204030204" pitchFamily="34" charset="0"/>
                <a:ea typeface="Times New Roman" charset="0"/>
                <a:cs typeface="Calibri" panose="020F0502020204030204" pitchFamily="34" charset="0"/>
              </a:rPr>
              <a:t>Theis</a:t>
            </a:r>
            <a:r>
              <a:rPr lang="en-US" sz="1600" dirty="0">
                <a:latin typeface="Calibri" panose="020F0502020204030204" pitchFamily="34" charset="0"/>
                <a:ea typeface="Times New Roman" charset="0"/>
                <a:cs typeface="Calibri" panose="020F0502020204030204" pitchFamily="34" charset="0"/>
              </a:rPr>
              <a:t>, Lucas, et al. "Lossy image compression with compressive autoencoders." </a:t>
            </a:r>
            <a:r>
              <a:rPr lang="en-US" sz="1600" dirty="0" err="1">
                <a:latin typeface="Calibri" panose="020F0502020204030204" pitchFamily="34" charset="0"/>
                <a:ea typeface="Times New Roman" charset="0"/>
                <a:cs typeface="Calibri" panose="020F0502020204030204" pitchFamily="34" charset="0"/>
              </a:rPr>
              <a:t>arXiv</a:t>
            </a:r>
            <a:r>
              <a:rPr lang="en-US" sz="1600" dirty="0">
                <a:latin typeface="Calibri" panose="020F0502020204030204" pitchFamily="34" charset="0"/>
                <a:ea typeface="Times New Roman" charset="0"/>
                <a:cs typeface="Calibri" panose="020F0502020204030204" pitchFamily="34" charset="0"/>
              </a:rPr>
              <a:t> preprint arXiv:1703.00395 (2017).</a:t>
            </a: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20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008ECF65-F96E-40DA-B9AB-E1F0A09D2B69}"/>
              </a:ext>
            </a:extLst>
          </p:cNvPr>
          <p:cNvSpPr>
            <a:spLocks noGrp="1"/>
          </p:cNvSpPr>
          <p:nvPr>
            <p:ph type="sldNum" sz="quarter" idx="16"/>
          </p:nvPr>
        </p:nvSpPr>
        <p:spPr/>
        <p:txBody>
          <a:bodyPr/>
          <a:lstStyle/>
          <a:p>
            <a:fld id="{F39512FB-F7DB-434E-9809-9B8718BA1336}" type="slidenum">
              <a:rPr lang="en-US" smtClean="0"/>
              <a:t>24</a:t>
            </a:fld>
            <a:endParaRPr lang="en-US" dirty="0"/>
          </a:p>
        </p:txBody>
      </p:sp>
    </p:spTree>
    <p:extLst>
      <p:ext uri="{BB962C8B-B14F-4D97-AF65-F5344CB8AC3E}">
        <p14:creationId xmlns:p14="http://schemas.microsoft.com/office/powerpoint/2010/main" val="188535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Introduction</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Neural Network based compression methods can achieve comparable results as classical image compression techniques like JPEG and BPG [1,2]</a:t>
            </a:r>
            <a:endParaRPr lang="en-US" sz="1600"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457200" lvl="1" indent="0">
              <a:buNone/>
            </a:pPr>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6CFDB61D-F5E1-4127-B18A-E4107E763B7A}"/>
              </a:ext>
            </a:extLst>
          </p:cNvPr>
          <p:cNvSpPr>
            <a:spLocks noGrp="1"/>
          </p:cNvSpPr>
          <p:nvPr>
            <p:ph type="sldNum" sz="quarter" idx="16"/>
          </p:nvPr>
        </p:nvSpPr>
        <p:spPr/>
        <p:txBody>
          <a:bodyPr/>
          <a:lstStyle/>
          <a:p>
            <a:fld id="{F39512FB-F7DB-434E-9809-9B8718BA1336}" type="slidenum">
              <a:rPr lang="en-US" smtClean="0"/>
              <a:t>2</a:t>
            </a:fld>
            <a:endParaRPr lang="en-US" dirty="0"/>
          </a:p>
        </p:txBody>
      </p:sp>
      <p:pic>
        <p:nvPicPr>
          <p:cNvPr id="5" name="图片 4">
            <a:extLst>
              <a:ext uri="{FF2B5EF4-FFF2-40B4-BE49-F238E27FC236}">
                <a16:creationId xmlns:a16="http://schemas.microsoft.com/office/drawing/2014/main" id="{F7051BBC-99C8-4A2B-AD04-E489FD8B49E2}"/>
              </a:ext>
            </a:extLst>
          </p:cNvPr>
          <p:cNvPicPr>
            <a:picLocks noChangeAspect="1"/>
          </p:cNvPicPr>
          <p:nvPr/>
        </p:nvPicPr>
        <p:blipFill>
          <a:blip r:embed="rId3"/>
          <a:stretch>
            <a:fillRect/>
          </a:stretch>
        </p:blipFill>
        <p:spPr>
          <a:xfrm>
            <a:off x="1677429" y="1884630"/>
            <a:ext cx="5789141" cy="4243303"/>
          </a:xfrm>
          <a:prstGeom prst="rect">
            <a:avLst/>
          </a:prstGeom>
        </p:spPr>
      </p:pic>
      <p:sp>
        <p:nvSpPr>
          <p:cNvPr id="6" name="文本框 5">
            <a:extLst>
              <a:ext uri="{FF2B5EF4-FFF2-40B4-BE49-F238E27FC236}">
                <a16:creationId xmlns:a16="http://schemas.microsoft.com/office/drawing/2014/main" id="{7F59F709-96C3-4BF2-8ADE-5FA010A93B23}"/>
              </a:ext>
            </a:extLst>
          </p:cNvPr>
          <p:cNvSpPr txBox="1"/>
          <p:nvPr/>
        </p:nvSpPr>
        <p:spPr>
          <a:xfrm>
            <a:off x="2022460" y="1607631"/>
            <a:ext cx="5625414" cy="276999"/>
          </a:xfrm>
          <a:prstGeom prst="rect">
            <a:avLst/>
          </a:prstGeom>
          <a:noFill/>
        </p:spPr>
        <p:txBody>
          <a:bodyPr wrap="square" rtlCol="0">
            <a:spAutoFit/>
          </a:bodyPr>
          <a:lstStyle/>
          <a:p>
            <a:r>
              <a:rPr lang="en-US" altLang="zh-CN" sz="1200" dirty="0"/>
              <a:t>JPEG 2000                        </a:t>
            </a:r>
            <a:r>
              <a:rPr lang="en-US" altLang="zh-CN" sz="1200" dirty="0" err="1"/>
              <a:t>WebP</a:t>
            </a:r>
            <a:r>
              <a:rPr lang="en-US" altLang="zh-CN" sz="1200" dirty="0"/>
              <a:t>                             BPG                          reviewed papers</a:t>
            </a:r>
            <a:endParaRPr lang="zh-CN" altLang="en-US" sz="1200" dirty="0"/>
          </a:p>
        </p:txBody>
      </p:sp>
    </p:spTree>
    <p:extLst>
      <p:ext uri="{BB962C8B-B14F-4D97-AF65-F5344CB8AC3E}">
        <p14:creationId xmlns:p14="http://schemas.microsoft.com/office/powerpoint/2010/main" val="1072703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Introduction</a:t>
            </a:r>
          </a:p>
        </p:txBody>
      </p:sp>
      <p:sp>
        <p:nvSpPr>
          <p:cNvPr id="8" name="Content Placeholder 5"/>
          <p:cNvSpPr>
            <a:spLocks noGrp="1"/>
          </p:cNvSpPr>
          <p:nvPr>
            <p:ph sz="half" idx="4294967295"/>
          </p:nvPr>
        </p:nvSpPr>
        <p:spPr>
          <a:xfrm>
            <a:off x="493295" y="879935"/>
            <a:ext cx="8164674" cy="8097249"/>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nature of machines, processes, and humans will necessitate decentralized processing in order to provide perception of the environment</a:t>
            </a:r>
          </a:p>
          <a:p>
            <a:pPr lvl="1"/>
            <a:r>
              <a:rPr lang="en-US" sz="1600" dirty="0">
                <a:latin typeface="Calibri" panose="020F0502020204030204" pitchFamily="34" charset="0"/>
                <a:ea typeface="Times New Roman" charset="0"/>
                <a:cs typeface="Calibri" panose="020F0502020204030204" pitchFamily="34" charset="0"/>
              </a:rPr>
              <a:t>high-resolution surveillance cameras</a:t>
            </a: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sensor networks</a:t>
            </a: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r>
              <a:rPr lang="en-US" altLang="zh-CN" sz="1600" b="1" i="1" dirty="0">
                <a:solidFill>
                  <a:srgbClr val="FF0000"/>
                </a:solidFill>
                <a:latin typeface="Calibri" panose="020F0502020204030204" pitchFamily="34" charset="0"/>
                <a:ea typeface="Times New Roman" charset="0"/>
                <a:cs typeface="Calibri" panose="020F0502020204030204" pitchFamily="34" charset="0"/>
              </a:rPr>
              <a:t>Can distributed encoders perform as well as a single encoder trained with all data sources together?</a:t>
            </a: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6CFDB61D-F5E1-4127-B18A-E4107E763B7A}"/>
              </a:ext>
            </a:extLst>
          </p:cNvPr>
          <p:cNvSpPr>
            <a:spLocks noGrp="1"/>
          </p:cNvSpPr>
          <p:nvPr>
            <p:ph type="sldNum" sz="quarter" idx="16"/>
          </p:nvPr>
        </p:nvSpPr>
        <p:spPr/>
        <p:txBody>
          <a:bodyPr/>
          <a:lstStyle/>
          <a:p>
            <a:fld id="{F39512FB-F7DB-434E-9809-9B8718BA1336}" type="slidenum">
              <a:rPr lang="en-US" smtClean="0"/>
              <a:t>3</a:t>
            </a:fld>
            <a:endParaRPr lang="en-US" dirty="0"/>
          </a:p>
        </p:txBody>
      </p:sp>
      <p:pic>
        <p:nvPicPr>
          <p:cNvPr id="2" name="图片 1">
            <a:extLst>
              <a:ext uri="{FF2B5EF4-FFF2-40B4-BE49-F238E27FC236}">
                <a16:creationId xmlns:a16="http://schemas.microsoft.com/office/drawing/2014/main" id="{3658CB65-EF09-429D-A171-B60B12077D6E}"/>
              </a:ext>
            </a:extLst>
          </p:cNvPr>
          <p:cNvPicPr>
            <a:picLocks noChangeAspect="1"/>
          </p:cNvPicPr>
          <p:nvPr/>
        </p:nvPicPr>
        <p:blipFill>
          <a:blip r:embed="rId3"/>
          <a:stretch>
            <a:fillRect/>
          </a:stretch>
        </p:blipFill>
        <p:spPr>
          <a:xfrm>
            <a:off x="1732946" y="2203879"/>
            <a:ext cx="2292354" cy="1647053"/>
          </a:xfrm>
          <a:prstGeom prst="rect">
            <a:avLst/>
          </a:prstGeom>
        </p:spPr>
      </p:pic>
      <p:pic>
        <p:nvPicPr>
          <p:cNvPr id="6" name="图片 5">
            <a:extLst>
              <a:ext uri="{FF2B5EF4-FFF2-40B4-BE49-F238E27FC236}">
                <a16:creationId xmlns:a16="http://schemas.microsoft.com/office/drawing/2014/main" id="{0796142F-77B5-484D-B873-69C37C4D1845}"/>
              </a:ext>
            </a:extLst>
          </p:cNvPr>
          <p:cNvPicPr>
            <a:picLocks noChangeAspect="1"/>
          </p:cNvPicPr>
          <p:nvPr/>
        </p:nvPicPr>
        <p:blipFill>
          <a:blip r:embed="rId4"/>
          <a:stretch>
            <a:fillRect/>
          </a:stretch>
        </p:blipFill>
        <p:spPr>
          <a:xfrm>
            <a:off x="5324175" y="2132489"/>
            <a:ext cx="2386441" cy="1789831"/>
          </a:xfrm>
          <a:prstGeom prst="rect">
            <a:avLst/>
          </a:prstGeom>
        </p:spPr>
      </p:pic>
      <p:pic>
        <p:nvPicPr>
          <p:cNvPr id="10" name="图片 9">
            <a:extLst>
              <a:ext uri="{FF2B5EF4-FFF2-40B4-BE49-F238E27FC236}">
                <a16:creationId xmlns:a16="http://schemas.microsoft.com/office/drawing/2014/main" id="{5852341B-E1DE-42DB-8E89-F0EFD85ED0F6}"/>
              </a:ext>
            </a:extLst>
          </p:cNvPr>
          <p:cNvPicPr>
            <a:picLocks noChangeAspect="1"/>
          </p:cNvPicPr>
          <p:nvPr/>
        </p:nvPicPr>
        <p:blipFill>
          <a:blip r:embed="rId5"/>
          <a:stretch>
            <a:fillRect/>
          </a:stretch>
        </p:blipFill>
        <p:spPr>
          <a:xfrm>
            <a:off x="2830044" y="4397709"/>
            <a:ext cx="3483912" cy="1505209"/>
          </a:xfrm>
          <a:prstGeom prst="rect">
            <a:avLst/>
          </a:prstGeom>
        </p:spPr>
      </p:pic>
    </p:spTree>
    <p:extLst>
      <p:ext uri="{BB962C8B-B14F-4D97-AF65-F5344CB8AC3E}">
        <p14:creationId xmlns:p14="http://schemas.microsoft.com/office/powerpoint/2010/main" val="2039305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Introduction</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A positive answer from theoretical perspective was given in the context of Distributed Source Coding (DSC)</a:t>
            </a:r>
          </a:p>
          <a:p>
            <a:pPr>
              <a:spcBef>
                <a:spcPts val="500"/>
              </a:spcBef>
            </a:pPr>
            <a:endParaRPr lang="en-US" altLang="zh-CN" sz="20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The Slepian-Wolf Theorem shows that lossless coding of two or more correlated data sources with separate encoders and a joint decoder can compress data as efficiently as the optimal coding using a joint encoder and decoder [3,4]</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Lossy distributed compression is shown by </a:t>
            </a:r>
            <a:r>
              <a:rPr lang="en-US" altLang="zh-CN" sz="1600" dirty="0" err="1">
                <a:latin typeface="Calibri" panose="020F0502020204030204" pitchFamily="34" charset="0"/>
                <a:ea typeface="Times New Roman" charset="0"/>
                <a:cs typeface="Calibri" panose="020F0502020204030204" pitchFamily="34" charset="0"/>
              </a:rPr>
              <a:t>Wyner-Ziv</a:t>
            </a:r>
            <a:r>
              <a:rPr lang="en-US" altLang="zh-CN" sz="1600" dirty="0">
                <a:latin typeface="Calibri" panose="020F0502020204030204" pitchFamily="34" charset="0"/>
                <a:ea typeface="Times New Roman" charset="0"/>
                <a:cs typeface="Calibri" panose="020F0502020204030204" pitchFamily="34" charset="0"/>
              </a:rPr>
              <a:t> Theorem but only limited to correlated Gaussian data sources [5]</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Practical DSC requires customized code design with specific assumptions of data sources and estimation of correlations [6]</a:t>
            </a: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Little attention has been paid to a systematic approach for general and practical distributed code design, especially in the presence of an arbitrary number of nontrivial data sources with arbitrary correlation.</a:t>
            </a: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b="1" i="1" dirty="0">
                <a:solidFill>
                  <a:srgbClr val="FF0000"/>
                </a:solidFill>
                <a:latin typeface="Calibri" panose="020F0502020204030204" pitchFamily="34" charset="0"/>
                <a:ea typeface="Times New Roman" charset="0"/>
                <a:cs typeface="Calibri" panose="020F0502020204030204" pitchFamily="34" charset="0"/>
              </a:rPr>
              <a:t>Can data-driven DSC framework handles nontrivial distribution of data sources with arbitrary correlations?</a:t>
            </a: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6CFDB61D-F5E1-4127-B18A-E4107E763B7A}"/>
              </a:ext>
            </a:extLst>
          </p:cNvPr>
          <p:cNvSpPr>
            <a:spLocks noGrp="1"/>
          </p:cNvSpPr>
          <p:nvPr>
            <p:ph type="sldNum" sz="quarter" idx="16"/>
          </p:nvPr>
        </p:nvSpPr>
        <p:spPr/>
        <p:txBody>
          <a:bodyPr/>
          <a:lstStyle/>
          <a:p>
            <a:fld id="{F39512FB-F7DB-434E-9809-9B8718BA1336}" type="slidenum">
              <a:rPr lang="en-US" smtClean="0"/>
              <a:t>4</a:t>
            </a:fld>
            <a:endParaRPr lang="en-US" dirty="0"/>
          </a:p>
        </p:txBody>
      </p:sp>
    </p:spTree>
    <p:extLst>
      <p:ext uri="{BB962C8B-B14F-4D97-AF65-F5344CB8AC3E}">
        <p14:creationId xmlns:p14="http://schemas.microsoft.com/office/powerpoint/2010/main" val="1606424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600" dirty="0">
                <a:latin typeface="Calibri" panose="020F0502020204030204" pitchFamily="34" charset="0"/>
                <a:ea typeface="Times New Roman" charset="0"/>
                <a:cs typeface="Calibri" panose="020F0502020204030204" pitchFamily="34" charset="0"/>
              </a:rPr>
              <a:t>Most of deep learning based image compression methods are based on autoencoder networks and quantization of bottleneck representations</a:t>
            </a:r>
          </a:p>
          <a:p>
            <a:pPr lvl="1"/>
            <a:r>
              <a:rPr lang="en-US" altLang="zh-CN" sz="1600" dirty="0">
                <a:latin typeface="Calibri" panose="020F0502020204030204" pitchFamily="34" charset="0"/>
                <a:ea typeface="Times New Roman" charset="0"/>
                <a:cs typeface="Calibri" panose="020F0502020204030204" pitchFamily="34" charset="0"/>
              </a:rPr>
              <a:t>Unavoidable to train multiple models with different regularization parameters separately for different compression rates</a:t>
            </a:r>
          </a:p>
          <a:p>
            <a:pPr marL="457200" lvl="1" indent="0">
              <a:buNone/>
            </a:pPr>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lgn="ctr">
              <a:buNone/>
            </a:pPr>
            <a:endParaRPr lang="en-US" altLang="zh-CN" sz="1600" dirty="0">
              <a:latin typeface="Calibri" panose="020F0502020204030204" pitchFamily="34" charset="0"/>
              <a:cs typeface="Calibri" panose="020F0502020204030204" pitchFamily="34" charset="0"/>
            </a:endParaRPr>
          </a:p>
          <a:p>
            <a:pPr marL="457200" lvl="1" indent="0" algn="ctr">
              <a:buNone/>
            </a:pPr>
            <a:endParaRPr lang="en-US" altLang="zh-CN" sz="1600" dirty="0">
              <a:latin typeface="Calibri" panose="020F0502020204030204" pitchFamily="34" charset="0"/>
              <a:cs typeface="Calibri" panose="020F0502020204030204" pitchFamily="34" charset="0"/>
            </a:endParaRPr>
          </a:p>
          <a:p>
            <a:pPr marL="457200" lvl="1" indent="0" algn="ctr">
              <a:buNone/>
            </a:pPr>
            <a:r>
              <a:rPr lang="en-US" altLang="zh-CN" sz="1600" dirty="0">
                <a:latin typeface="Calibri" panose="020F0502020204030204" pitchFamily="34" charset="0"/>
                <a:cs typeface="Calibri" panose="020F0502020204030204" pitchFamily="34" charset="0"/>
              </a:rPr>
              <a:t>Figure 1. Illustration of Deep Image Compression with Autoencoder.</a:t>
            </a: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9" name="Picture 2" descr="https://cdn-images-1.medium.com/max/800/1*44eDEuZBEsmG_TCAKRI3Kw@2x.png">
            <a:extLst>
              <a:ext uri="{FF2B5EF4-FFF2-40B4-BE49-F238E27FC236}">
                <a16:creationId xmlns:a16="http://schemas.microsoft.com/office/drawing/2014/main" id="{133ABD8F-91BA-4ACE-B22F-BE419225C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04" y="2728519"/>
            <a:ext cx="4965570" cy="282416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F53C341-A120-4899-A220-EE3DFC6944F8}"/>
              </a:ext>
            </a:extLst>
          </p:cNvPr>
          <p:cNvSpPr>
            <a:spLocks noGrp="1"/>
          </p:cNvSpPr>
          <p:nvPr>
            <p:ph type="sldNum" sz="quarter" idx="16"/>
          </p:nvPr>
        </p:nvSpPr>
        <p:spPr/>
        <p:txBody>
          <a:bodyPr/>
          <a:lstStyle/>
          <a:p>
            <a:fld id="{F39512FB-F7DB-434E-9809-9B8718BA1336}" type="slidenum">
              <a:rPr lang="en-US" smtClean="0"/>
              <a:t>5</a:t>
            </a:fld>
            <a:endParaRPr lang="en-US" dirty="0"/>
          </a:p>
        </p:txBody>
      </p:sp>
    </p:spTree>
    <p:extLst>
      <p:ext uri="{BB962C8B-B14F-4D97-AF65-F5344CB8AC3E}">
        <p14:creationId xmlns:p14="http://schemas.microsoft.com/office/powerpoint/2010/main" val="1211409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600" dirty="0">
                <a:latin typeface="Calibri" panose="020F0502020204030204" pitchFamily="34" charset="0"/>
                <a:cs typeface="Calibri" panose="020F0502020204030204" pitchFamily="34" charset="0"/>
              </a:rPr>
              <a:t>The recurrent neural network (RNN) based architecture is known to be the pioneering architecture that outperforms classical codecs [7,8].</a:t>
            </a:r>
            <a:r>
              <a:rPr lang="zh-CN" altLang="en-US" sz="1600" dirty="0">
                <a:latin typeface="Calibri" panose="020F0502020204030204" pitchFamily="34" charset="0"/>
                <a:cs typeface="Calibri" panose="020F0502020204030204" pitchFamily="34" charset="0"/>
              </a:rPr>
              <a:t> </a:t>
            </a:r>
            <a:endParaRPr lang="en-US" altLang="zh-CN" sz="1600" dirty="0">
              <a:latin typeface="Calibri" panose="020F0502020204030204" pitchFamily="34" charset="0"/>
              <a:cs typeface="Calibri" panose="020F0502020204030204" pitchFamily="34" charset="0"/>
            </a:endParaRPr>
          </a:p>
          <a:p>
            <a:pPr lvl="1"/>
            <a:r>
              <a:rPr lang="en-US" altLang="zh-CN" sz="1600" dirty="0">
                <a:latin typeface="Calibri" panose="020F0502020204030204" pitchFamily="34" charset="0"/>
                <a:cs typeface="Calibri" panose="020F0502020204030204" pitchFamily="34" charset="0"/>
              </a:rPr>
              <a:t>The compression rate is varying according to the number of iterations of a single recurrent model. </a:t>
            </a: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lgn="ctr">
              <a:buNone/>
            </a:pPr>
            <a:endParaRPr lang="en-US" altLang="zh-CN" sz="1600" dirty="0">
              <a:latin typeface="Calibri" panose="020F0502020204030204" pitchFamily="34" charset="0"/>
              <a:cs typeface="Calibri" panose="020F0502020204030204" pitchFamily="34" charset="0"/>
            </a:endParaRPr>
          </a:p>
          <a:p>
            <a:pPr marL="457200" lvl="1" indent="0" algn="ctr">
              <a:buNone/>
            </a:pPr>
            <a:r>
              <a:rPr lang="en-US" altLang="zh-CN" sz="1600" dirty="0">
                <a:latin typeface="Calibri" panose="020F0502020204030204" pitchFamily="34" charset="0"/>
                <a:cs typeface="Calibri" panose="020F0502020204030204" pitchFamily="34" charset="0"/>
              </a:rPr>
              <a:t>Figure 2. Illustration of Deep Image Compression with Recurrent Autoencoder [7,8].</a:t>
            </a: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9" name="图片 8">
            <a:extLst>
              <a:ext uri="{FF2B5EF4-FFF2-40B4-BE49-F238E27FC236}">
                <a16:creationId xmlns:a16="http://schemas.microsoft.com/office/drawing/2014/main" id="{FBDD1CF4-5322-4BEF-997F-60C9BB2C3FCE}"/>
              </a:ext>
            </a:extLst>
          </p:cNvPr>
          <p:cNvPicPr>
            <a:picLocks noChangeAspect="1"/>
          </p:cNvPicPr>
          <p:nvPr/>
        </p:nvPicPr>
        <p:blipFill>
          <a:blip r:embed="rId3"/>
          <a:stretch>
            <a:fillRect/>
          </a:stretch>
        </p:blipFill>
        <p:spPr>
          <a:xfrm>
            <a:off x="2679523" y="4135693"/>
            <a:ext cx="3784954" cy="2288421"/>
          </a:xfrm>
          <a:prstGeom prst="rect">
            <a:avLst/>
          </a:prstGeom>
        </p:spPr>
      </p:pic>
      <p:pic>
        <p:nvPicPr>
          <p:cNvPr id="11" name="图片 10">
            <a:extLst>
              <a:ext uri="{FF2B5EF4-FFF2-40B4-BE49-F238E27FC236}">
                <a16:creationId xmlns:a16="http://schemas.microsoft.com/office/drawing/2014/main" id="{97AB59ED-8F74-426A-BC48-3F6233AF2CC1}"/>
              </a:ext>
            </a:extLst>
          </p:cNvPr>
          <p:cNvPicPr>
            <a:picLocks noChangeAspect="1"/>
          </p:cNvPicPr>
          <p:nvPr/>
        </p:nvPicPr>
        <p:blipFill>
          <a:blip r:embed="rId4"/>
          <a:stretch>
            <a:fillRect/>
          </a:stretch>
        </p:blipFill>
        <p:spPr>
          <a:xfrm>
            <a:off x="1782589" y="2204111"/>
            <a:ext cx="5426125" cy="1889121"/>
          </a:xfrm>
          <a:prstGeom prst="rect">
            <a:avLst/>
          </a:prstGeom>
        </p:spPr>
      </p:pic>
      <p:sp>
        <p:nvSpPr>
          <p:cNvPr id="4" name="灯片编号占位符 3">
            <a:extLst>
              <a:ext uri="{FF2B5EF4-FFF2-40B4-BE49-F238E27FC236}">
                <a16:creationId xmlns:a16="http://schemas.microsoft.com/office/drawing/2014/main" id="{A1148B34-1750-40C7-A3FA-4BBADE4FBC8C}"/>
              </a:ext>
            </a:extLst>
          </p:cNvPr>
          <p:cNvSpPr>
            <a:spLocks noGrp="1"/>
          </p:cNvSpPr>
          <p:nvPr>
            <p:ph type="sldNum" sz="quarter" idx="16"/>
          </p:nvPr>
        </p:nvSpPr>
        <p:spPr/>
        <p:txBody>
          <a:bodyPr/>
          <a:lstStyle/>
          <a:p>
            <a:fld id="{F39512FB-F7DB-434E-9809-9B8718BA1336}" type="slidenum">
              <a:rPr lang="en-US" smtClean="0"/>
              <a:t>6</a:t>
            </a:fld>
            <a:endParaRPr lang="en-US" dirty="0"/>
          </a:p>
        </p:txBody>
      </p:sp>
    </p:spTree>
    <p:extLst>
      <p:ext uri="{BB962C8B-B14F-4D97-AF65-F5344CB8AC3E}">
        <p14:creationId xmlns:p14="http://schemas.microsoft.com/office/powerpoint/2010/main" val="246476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600" dirty="0">
                <a:latin typeface="Calibri" panose="020F0502020204030204" pitchFamily="34" charset="0"/>
                <a:ea typeface="Times New Roman" charset="0"/>
                <a:cs typeface="Calibri" panose="020F0502020204030204" pitchFamily="34" charset="0"/>
              </a:rPr>
              <a:t>Given neural network-based encoder              , quantized codes    and encoder              . We can binarize bottleneck representations    and control the compression quality by varying the channel size of    . The loss function                 is minimized with respect to the model parameters    and    .</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Non-recurrent autoencoder</a:t>
            </a: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Recurrent autoencoder</a:t>
            </a: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0D09FFC9-97B0-4E1B-8066-211F195DDB4E}"/>
              </a:ext>
            </a:extLst>
          </p:cNvPr>
          <p:cNvPicPr>
            <a:picLocks noChangeAspect="1"/>
          </p:cNvPicPr>
          <p:nvPr>
            <p:custDataLst>
              <p:tags r:id="rId1"/>
            </p:custDataLst>
          </p:nvPr>
        </p:nvPicPr>
        <p:blipFill>
          <a:blip r:embed="rId12"/>
          <a:stretch>
            <a:fillRect/>
          </a:stretch>
        </p:blipFill>
        <p:spPr>
          <a:xfrm>
            <a:off x="4399071" y="1269597"/>
            <a:ext cx="552229" cy="202686"/>
          </a:xfrm>
          <a:prstGeom prst="rect">
            <a:avLst/>
          </a:prstGeom>
        </p:spPr>
      </p:pic>
      <p:pic>
        <p:nvPicPr>
          <p:cNvPr id="6" name="图片 5">
            <a:extLst>
              <a:ext uri="{FF2B5EF4-FFF2-40B4-BE49-F238E27FC236}">
                <a16:creationId xmlns:a16="http://schemas.microsoft.com/office/drawing/2014/main" id="{3F20E23E-4823-4F83-9C67-5823507A18C7}"/>
              </a:ext>
            </a:extLst>
          </p:cNvPr>
          <p:cNvPicPr>
            <a:picLocks noChangeAspect="1"/>
          </p:cNvPicPr>
          <p:nvPr>
            <p:custDataLst>
              <p:tags r:id="rId2"/>
            </p:custDataLst>
          </p:nvPr>
        </p:nvPicPr>
        <p:blipFill>
          <a:blip r:embed="rId13"/>
          <a:stretch>
            <a:fillRect/>
          </a:stretch>
        </p:blipFill>
        <p:spPr>
          <a:xfrm>
            <a:off x="6455181" y="1297910"/>
            <a:ext cx="87771" cy="137752"/>
          </a:xfrm>
          <a:prstGeom prst="rect">
            <a:avLst/>
          </a:prstGeom>
        </p:spPr>
      </p:pic>
      <p:pic>
        <p:nvPicPr>
          <p:cNvPr id="10" name="图片 9">
            <a:extLst>
              <a:ext uri="{FF2B5EF4-FFF2-40B4-BE49-F238E27FC236}">
                <a16:creationId xmlns:a16="http://schemas.microsoft.com/office/drawing/2014/main" id="{484D1713-77D7-4C4A-AA62-2D916B7182C9}"/>
              </a:ext>
            </a:extLst>
          </p:cNvPr>
          <p:cNvPicPr>
            <a:picLocks noChangeAspect="1"/>
          </p:cNvPicPr>
          <p:nvPr>
            <p:custDataLst>
              <p:tags r:id="rId3"/>
            </p:custDataLst>
          </p:nvPr>
        </p:nvPicPr>
        <p:blipFill>
          <a:blip r:embed="rId14"/>
          <a:stretch>
            <a:fillRect/>
          </a:stretch>
        </p:blipFill>
        <p:spPr>
          <a:xfrm>
            <a:off x="7675894" y="1256618"/>
            <a:ext cx="552229" cy="203581"/>
          </a:xfrm>
          <a:prstGeom prst="rect">
            <a:avLst/>
          </a:prstGeom>
        </p:spPr>
      </p:pic>
      <p:pic>
        <p:nvPicPr>
          <p:cNvPr id="12" name="图片 11">
            <a:extLst>
              <a:ext uri="{FF2B5EF4-FFF2-40B4-BE49-F238E27FC236}">
                <a16:creationId xmlns:a16="http://schemas.microsoft.com/office/drawing/2014/main" id="{4B598310-FD8A-4F19-A732-B6338C04E0EE}"/>
              </a:ext>
            </a:extLst>
          </p:cNvPr>
          <p:cNvPicPr>
            <a:picLocks noChangeAspect="1"/>
          </p:cNvPicPr>
          <p:nvPr>
            <p:custDataLst>
              <p:tags r:id="rId4"/>
            </p:custDataLst>
          </p:nvPr>
        </p:nvPicPr>
        <p:blipFill>
          <a:blip r:embed="rId15"/>
          <a:stretch>
            <a:fillRect/>
          </a:stretch>
        </p:blipFill>
        <p:spPr>
          <a:xfrm>
            <a:off x="4908024" y="1561128"/>
            <a:ext cx="86552" cy="91429"/>
          </a:xfrm>
          <a:prstGeom prst="rect">
            <a:avLst/>
          </a:prstGeom>
        </p:spPr>
      </p:pic>
      <p:pic>
        <p:nvPicPr>
          <p:cNvPr id="13" name="图片 12">
            <a:extLst>
              <a:ext uri="{FF2B5EF4-FFF2-40B4-BE49-F238E27FC236}">
                <a16:creationId xmlns:a16="http://schemas.microsoft.com/office/drawing/2014/main" id="{241D9338-351D-40F7-BE8F-3F2E6EA805C9}"/>
              </a:ext>
            </a:extLst>
          </p:cNvPr>
          <p:cNvPicPr>
            <a:picLocks noChangeAspect="1"/>
          </p:cNvPicPr>
          <p:nvPr>
            <p:custDataLst>
              <p:tags r:id="rId5"/>
            </p:custDataLst>
          </p:nvPr>
        </p:nvPicPr>
        <p:blipFill>
          <a:blip r:embed="rId15"/>
          <a:stretch>
            <a:fillRect/>
          </a:stretch>
        </p:blipFill>
        <p:spPr>
          <a:xfrm>
            <a:off x="3528213" y="1759242"/>
            <a:ext cx="86552" cy="91429"/>
          </a:xfrm>
          <a:prstGeom prst="rect">
            <a:avLst/>
          </a:prstGeom>
        </p:spPr>
      </p:pic>
      <p:pic>
        <p:nvPicPr>
          <p:cNvPr id="15" name="图片 14">
            <a:extLst>
              <a:ext uri="{FF2B5EF4-FFF2-40B4-BE49-F238E27FC236}">
                <a16:creationId xmlns:a16="http://schemas.microsoft.com/office/drawing/2014/main" id="{BC18B170-9996-40AB-B9FE-A998CA487877}"/>
              </a:ext>
            </a:extLst>
          </p:cNvPr>
          <p:cNvPicPr>
            <a:picLocks noChangeAspect="1"/>
          </p:cNvPicPr>
          <p:nvPr>
            <p:custDataLst>
              <p:tags r:id="rId6"/>
            </p:custDataLst>
          </p:nvPr>
        </p:nvPicPr>
        <p:blipFill>
          <a:blip r:embed="rId16"/>
          <a:stretch>
            <a:fillRect/>
          </a:stretch>
        </p:blipFill>
        <p:spPr>
          <a:xfrm>
            <a:off x="5233008" y="1731187"/>
            <a:ext cx="592457" cy="203581"/>
          </a:xfrm>
          <a:prstGeom prst="rect">
            <a:avLst/>
          </a:prstGeom>
        </p:spPr>
      </p:pic>
      <p:pic>
        <p:nvPicPr>
          <p:cNvPr id="17" name="图片 16">
            <a:extLst>
              <a:ext uri="{FF2B5EF4-FFF2-40B4-BE49-F238E27FC236}">
                <a16:creationId xmlns:a16="http://schemas.microsoft.com/office/drawing/2014/main" id="{CE7149AF-BD24-46B5-8CCC-F480AF80D291}"/>
              </a:ext>
            </a:extLst>
          </p:cNvPr>
          <p:cNvPicPr>
            <a:picLocks noChangeAspect="1"/>
          </p:cNvPicPr>
          <p:nvPr>
            <p:custDataLst>
              <p:tags r:id="rId7"/>
            </p:custDataLst>
          </p:nvPr>
        </p:nvPicPr>
        <p:blipFill>
          <a:blip r:embed="rId17"/>
          <a:stretch>
            <a:fillRect/>
          </a:stretch>
        </p:blipFill>
        <p:spPr>
          <a:xfrm>
            <a:off x="2835980" y="1953054"/>
            <a:ext cx="85333" cy="145067"/>
          </a:xfrm>
          <a:prstGeom prst="rect">
            <a:avLst/>
          </a:prstGeom>
        </p:spPr>
      </p:pic>
      <p:pic>
        <p:nvPicPr>
          <p:cNvPr id="19" name="图片 18">
            <a:extLst>
              <a:ext uri="{FF2B5EF4-FFF2-40B4-BE49-F238E27FC236}">
                <a16:creationId xmlns:a16="http://schemas.microsoft.com/office/drawing/2014/main" id="{062D3527-DFAF-4447-B0DD-A934188BFBA2}"/>
              </a:ext>
            </a:extLst>
          </p:cNvPr>
          <p:cNvPicPr>
            <a:picLocks noChangeAspect="1"/>
          </p:cNvPicPr>
          <p:nvPr>
            <p:custDataLst>
              <p:tags r:id="rId8"/>
            </p:custDataLst>
          </p:nvPr>
        </p:nvPicPr>
        <p:blipFill>
          <a:blip r:embed="rId18"/>
          <a:stretch>
            <a:fillRect/>
          </a:stretch>
        </p:blipFill>
        <p:spPr>
          <a:xfrm>
            <a:off x="3318475" y="1934768"/>
            <a:ext cx="107276" cy="181638"/>
          </a:xfrm>
          <a:prstGeom prst="rect">
            <a:avLst/>
          </a:prstGeom>
        </p:spPr>
      </p:pic>
      <p:pic>
        <p:nvPicPr>
          <p:cNvPr id="25" name="图片 24">
            <a:extLst>
              <a:ext uri="{FF2B5EF4-FFF2-40B4-BE49-F238E27FC236}">
                <a16:creationId xmlns:a16="http://schemas.microsoft.com/office/drawing/2014/main" id="{E4AF3BA4-E8CA-4985-824E-97F0599175DC}"/>
              </a:ext>
            </a:extLst>
          </p:cNvPr>
          <p:cNvPicPr>
            <a:picLocks noChangeAspect="1"/>
          </p:cNvPicPr>
          <p:nvPr>
            <p:custDataLst>
              <p:tags r:id="rId9"/>
            </p:custDataLst>
          </p:nvPr>
        </p:nvPicPr>
        <p:blipFill>
          <a:blip r:embed="rId19"/>
          <a:stretch>
            <a:fillRect/>
          </a:stretch>
        </p:blipFill>
        <p:spPr>
          <a:xfrm>
            <a:off x="1985966" y="2786053"/>
            <a:ext cx="4826210" cy="3627886"/>
          </a:xfrm>
          <a:prstGeom prst="rect">
            <a:avLst/>
          </a:prstGeom>
        </p:spPr>
      </p:pic>
      <p:sp>
        <p:nvSpPr>
          <p:cNvPr id="5" name="灯片编号占位符 4">
            <a:extLst>
              <a:ext uri="{FF2B5EF4-FFF2-40B4-BE49-F238E27FC236}">
                <a16:creationId xmlns:a16="http://schemas.microsoft.com/office/drawing/2014/main" id="{1955E571-3E9B-4A2D-B446-0857CDC41607}"/>
              </a:ext>
            </a:extLst>
          </p:cNvPr>
          <p:cNvSpPr>
            <a:spLocks noGrp="1"/>
          </p:cNvSpPr>
          <p:nvPr>
            <p:ph type="sldNum" sz="quarter" idx="16"/>
          </p:nvPr>
        </p:nvSpPr>
        <p:spPr/>
        <p:txBody>
          <a:bodyPr/>
          <a:lstStyle/>
          <a:p>
            <a:fld id="{F39512FB-F7DB-434E-9809-9B8718BA1336}" type="slidenum">
              <a:rPr lang="en-US" smtClean="0"/>
              <a:t>7</a:t>
            </a:fld>
            <a:endParaRPr lang="en-US" dirty="0"/>
          </a:p>
        </p:txBody>
      </p:sp>
    </p:spTree>
    <p:extLst>
      <p:ext uri="{BB962C8B-B14F-4D97-AF65-F5344CB8AC3E}">
        <p14:creationId xmlns:p14="http://schemas.microsoft.com/office/powerpoint/2010/main" val="115220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Source Coding</a:t>
            </a:r>
          </a:p>
          <a:p>
            <a:pPr lvl="1"/>
            <a:r>
              <a:rPr lang="en-US" altLang="zh-CN" sz="1600" dirty="0">
                <a:latin typeface="Calibri" panose="020F0502020204030204" pitchFamily="34" charset="0"/>
                <a:ea typeface="Times New Roman" charset="0"/>
                <a:cs typeface="Calibri" panose="020F0502020204030204" pitchFamily="34" charset="0"/>
              </a:rPr>
              <a:t>A decoder would like to reconstruct observations at various sensors/cameras with minimal communications</a:t>
            </a:r>
          </a:p>
          <a:p>
            <a:pPr lvl="1"/>
            <a:r>
              <a:rPr lang="en-US" altLang="zh-CN" sz="1600" dirty="0">
                <a:latin typeface="Calibri" panose="020F0502020204030204" pitchFamily="34" charset="0"/>
                <a:ea typeface="Times New Roman" charset="0"/>
                <a:cs typeface="Calibri" panose="020F0502020204030204" pitchFamily="34" charset="0"/>
              </a:rPr>
              <a:t>Data sources are </a:t>
            </a:r>
            <a:r>
              <a:rPr lang="en-US" altLang="zh-CN" sz="1600" dirty="0" err="1">
                <a:latin typeface="Calibri" panose="020F0502020204030204" pitchFamily="34" charset="0"/>
                <a:ea typeface="Times New Roman" charset="0"/>
                <a:cs typeface="Calibri" panose="020F0502020204030204" pitchFamily="34" charset="0"/>
              </a:rPr>
              <a:t>i.i.d</a:t>
            </a:r>
            <a:r>
              <a:rPr lang="en-US" altLang="zh-CN" sz="1600" dirty="0">
                <a:latin typeface="Calibri" panose="020F0502020204030204" pitchFamily="34" charset="0"/>
                <a:ea typeface="Times New Roman" charset="0"/>
                <a:cs typeface="Calibri" panose="020F0502020204030204" pitchFamily="34" charset="0"/>
              </a:rPr>
              <a:t>.  (not realistic)</a:t>
            </a:r>
          </a:p>
          <a:p>
            <a:pPr lvl="1"/>
            <a:r>
              <a:rPr lang="en-US" altLang="zh-CN" sz="1600" dirty="0">
                <a:latin typeface="Calibri" panose="020F0502020204030204" pitchFamily="34" charset="0"/>
                <a:ea typeface="Times New Roman" charset="0"/>
                <a:cs typeface="Calibri" panose="020F0502020204030204" pitchFamily="34" charset="0"/>
              </a:rPr>
              <a:t>Joint statistics are known in advance (not fully realistic)</a:t>
            </a:r>
          </a:p>
          <a:p>
            <a:pPr lvl="1"/>
            <a:r>
              <a:rPr lang="en-US" altLang="zh-CN" sz="1600" b="1" i="1" dirty="0">
                <a:solidFill>
                  <a:srgbClr val="FF0000"/>
                </a:solidFill>
                <a:latin typeface="Calibri" panose="020F0502020204030204" pitchFamily="34" charset="0"/>
                <a:ea typeface="Times New Roman" charset="0"/>
                <a:cs typeface="Calibri" panose="020F0502020204030204" pitchFamily="34" charset="0"/>
              </a:rPr>
              <a:t>Distributed source coding with lossy sources is not a fully solved problem even for </a:t>
            </a:r>
            <a:r>
              <a:rPr lang="en-US" altLang="zh-CN" sz="1600" b="1" i="1" dirty="0" err="1">
                <a:solidFill>
                  <a:srgbClr val="FF0000"/>
                </a:solidFill>
                <a:latin typeface="Calibri" panose="020F0502020204030204" pitchFamily="34" charset="0"/>
                <a:ea typeface="Times New Roman" charset="0"/>
                <a:cs typeface="Calibri" panose="020F0502020204030204" pitchFamily="34" charset="0"/>
              </a:rPr>
              <a:t>i.i.d</a:t>
            </a:r>
            <a:r>
              <a:rPr lang="en-US" altLang="zh-CN" sz="1600" b="1" i="1" dirty="0">
                <a:solidFill>
                  <a:srgbClr val="FF0000"/>
                </a:solidFill>
                <a:latin typeface="Calibri" panose="020F0502020204030204" pitchFamily="34" charset="0"/>
                <a:ea typeface="Times New Roman" charset="0"/>
                <a:cs typeface="Calibri" panose="020F0502020204030204" pitchFamily="34" charset="0"/>
              </a:rPr>
              <a:t>. sources</a:t>
            </a:r>
          </a:p>
          <a:p>
            <a:pPr lvl="1"/>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9BD93277-BC67-48A0-BBBB-ED985E12D312}"/>
              </a:ext>
            </a:extLst>
          </p:cNvPr>
          <p:cNvPicPr>
            <a:picLocks noChangeAspect="1"/>
          </p:cNvPicPr>
          <p:nvPr/>
        </p:nvPicPr>
        <p:blipFill>
          <a:blip r:embed="rId3"/>
          <a:stretch>
            <a:fillRect/>
          </a:stretch>
        </p:blipFill>
        <p:spPr>
          <a:xfrm>
            <a:off x="1096662" y="2960352"/>
            <a:ext cx="6950675" cy="3319225"/>
          </a:xfrm>
          <a:prstGeom prst="rect">
            <a:avLst/>
          </a:prstGeom>
        </p:spPr>
      </p:pic>
      <p:sp>
        <p:nvSpPr>
          <p:cNvPr id="5" name="灯片编号占位符 4">
            <a:extLst>
              <a:ext uri="{FF2B5EF4-FFF2-40B4-BE49-F238E27FC236}">
                <a16:creationId xmlns:a16="http://schemas.microsoft.com/office/drawing/2014/main" id="{A00D7DDA-150F-4C18-9235-E8184E093F9B}"/>
              </a:ext>
            </a:extLst>
          </p:cNvPr>
          <p:cNvSpPr>
            <a:spLocks noGrp="1"/>
          </p:cNvSpPr>
          <p:nvPr>
            <p:ph type="sldNum" sz="quarter" idx="16"/>
          </p:nvPr>
        </p:nvSpPr>
        <p:spPr/>
        <p:txBody>
          <a:bodyPr/>
          <a:lstStyle/>
          <a:p>
            <a:fld id="{F39512FB-F7DB-434E-9809-9B8718BA1336}" type="slidenum">
              <a:rPr lang="en-US" smtClean="0"/>
              <a:t>8</a:t>
            </a:fld>
            <a:endParaRPr lang="en-US" dirty="0"/>
          </a:p>
        </p:txBody>
      </p:sp>
    </p:spTree>
    <p:extLst>
      <p:ext uri="{BB962C8B-B14F-4D97-AF65-F5344CB8AC3E}">
        <p14:creationId xmlns:p14="http://schemas.microsoft.com/office/powerpoint/2010/main" val="14301933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41.2073"/>
  <p:tag name="LATEXADDIN" val="\documentclass{article}&#10;\usepackage{amsmath}&#10;\pagestyle{empty}&#10;\begin{document}&#10;&#10;$f(x;\theta)$&#10;&#10;&#10;\end{document}"/>
  <p:tag name="IGUANATEXSIZE" val="16"/>
  <p:tag name="IGUANATEXCURSOR" val="94"/>
  <p:tag name="TRANSPARENCY" val="True"/>
  <p:tag name="FILENAME" val=""/>
  <p:tag name="LATEXENGINEID" val="0"/>
  <p:tag name="TEMPFOLDER" val="D:\IguanaTex\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X$&#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Y$&#10;&#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9.98874"/>
  <p:tag name="LATEXADDIN" val="\documentclass{article}&#10;\usepackage{amsmath}&#10;\pagestyle{empty}&#10;\begin{document}&#10;&#10;&#10;$R$&#10;&#10;\end{document}"/>
  <p:tag name="IGUANATEXSIZE" val="16"/>
  <p:tag name="IGUANATEXCURSOR" val="85"/>
  <p:tag name="TRANSPARENCY" val="True"/>
  <p:tag name="FILENAME" val=""/>
  <p:tag name="LATEXENGINEID" val="0"/>
  <p:tag name="TEMPFOLDER" val="D:\IguanaTex\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55.1931"/>
  <p:tag name="LATEXADDIN" val="\documentclass{article}&#10;\usepackage{amsmath}&#10;\pagestyle{empty}&#10;\begin{document}&#10;&#10;&#10;$H(X,Y)$&#10;&#10;\end{document}"/>
  <p:tag name="IGUANATEXSIZE" val="16"/>
  <p:tag name="IGUANATEXCURSOR" val="82"/>
  <p:tag name="TRANSPARENCY" val="True"/>
  <p:tag name="FILENAME" val=""/>
  <p:tag name="LATEXENGINEID" val="0"/>
  <p:tag name="TEMPFOLDER" val="D:\IguanaTex\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694.038"/>
  <p:tag name="LATEXADDIN" val="\documentclass{article}&#10;\usepackage{amsmath}&#10;\pagestyle{empty}&#10;\begin{document}&#10;&#10;$R_X\geq H(X|Y),R_Y\geq H(Y|X),$&#10;&#10;&#10;\end{document}"/>
  <p:tag name="IGUANATEXSIZE" val="16"/>
  <p:tag name="IGUANATEXCURSOR" val="113"/>
  <p:tag name="TRANSPARENCY" val="True"/>
  <p:tag name="FILENAME" val=""/>
  <p:tag name="LATEXENGINEID" val="0"/>
  <p:tag name="TEMPFOLDER" val="D:\IguanaTex\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42.857"/>
  <p:tag name="LATEXADDIN" val="\documentclass{article}&#10;\usepackage{amsmath}&#10;\pagestyle{empty}&#10;\begin{document}&#10;&#10;&#10;$R_X+R_Y\geq H(X,Y)$&#10;&#10;\end{document}"/>
  <p:tag name="IGUANATEXSIZE" val="16"/>
  <p:tag name="IGUANATEXCURSOR" val="102"/>
  <p:tag name="TRANSPARENCY" val="True"/>
  <p:tag name="FILENAME" val=""/>
  <p:tag name="LATEXENGINEID" val="0"/>
  <p:tag name="TEMPFOLDER" val="D:\IguanaTex\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X$&#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Y$&#10;&#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X$&#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Y$&#10;&#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53.99323"/>
  <p:tag name="LATEXADDIN" val="\documentclass{article}&#10;\usepackage{amsmath}&#10;\pagestyle{empty}&#10;\begin{document}&#10;&#10;&#10;$\tilde{z}$&#10;&#10;\end{document}"/>
  <p:tag name="IGUANATEXSIZE" val="16"/>
  <p:tag name="IGUANATEXCURSOR" val="93"/>
  <p:tag name="TRANSPARENCY" val="True"/>
  <p:tag name="FILENAME" val=""/>
  <p:tag name="LATEXENGINEID" val="0"/>
  <p:tag name="TEMPFOLDER" val="D:\IguanaTex\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41.057"/>
  <p:tag name="LATEXADDIN" val="\documentclass{article}&#10;\usepackage{amsmath}&#10;\pagestyle{empty}&#10;\begin{document}&#10;&#10;&#10;$H(X,Y) = H(Y)+H(X|Y)$&#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53.806"/>
  <p:tag name="LATEXADDIN" val="\documentclass{article}&#10;\usepackage{amsmath}&#10;\pagestyle{empty}&#10;\begin{document}&#10;&#10;&#10;$H(X,Y) = H(X)+H(Y|X)$&#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6.23921"/>
  <p:tag name="LATEXADDIN" val="\documentclass{article}&#10;\usepackage{amsmath}&#10;\pagestyle{empty}&#10;\begin{document}&#10;$A$&#10;&#10;&#10;\end{document}"/>
  <p:tag name="IGUANATEXSIZE" val="16"/>
  <p:tag name="IGUANATEXCURSOR" val="83"/>
  <p:tag name="TRANSPARENCY" val="True"/>
  <p:tag name="FILENAME" val=""/>
  <p:tag name="LATEXENGINEID" val="0"/>
  <p:tag name="TEMPFOLDER" val="D:\IguanaTex\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pagestyle{empty}&#10;\begin{document}&#10;&#10;$B$&#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72.1409"/>
  <p:tag name="ORIGINALWIDTH" val="3352.081"/>
  <p:tag name="LATEXADDIN" val="\documentclass{article}&#10;\usepackage{amsmath}&#10;\pagestyle{empty}&#10;\begin{document}&#10;&#10;\begin{align}&#10;i_t &amp;= \sigma(W_{xi}*x_t + W_{hi}*h_{t-1}) ,\\&#10;f_t &amp;= \sigma(W_{xf}*x_t + W_{hf}*h_{t-1}) ,\\&#10;c_t &amp;= f_tc_{t-1}+i_t\tanh(W_{xc}*x_t + W_{hc}*h_{t-1}), \\&#10;o_t &amp;= \sigma(W_{xo}*x_t + W_{ho}*h_{t-1}) ,\\&#10;h_t &amp;= o_t\tanh(c_t).&#10;\end{align}&#10;&#10;&#10;\end{document}"/>
  <p:tag name="IGUANATEXSIZE" val="20"/>
  <p:tag name="IGUANATEXCURSOR" val="329"/>
  <p:tag name="TRANSPARENCY" val="True"/>
  <p:tag name="FILENAME" val=""/>
  <p:tag name="LATEXENGINEID" val="0"/>
  <p:tag name="TEMPFOLDER" val="D:\IguanaTex\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0.3975"/>
  <p:tag name="LATEXADDIN" val="\documentclass{article}&#10;\usepackage{amsmath}&#10;\pagestyle{empty}&#10;\begin{document}&#10;&#10;$\tilde{z}=\text{Binarize}(z)$&#10;&#10;&#10;\end{document}"/>
  <p:tag name="IGUANATEXSIZE" val="16"/>
  <p:tag name="IGUANATEXCURSOR" val="111"/>
  <p:tag name="TRANSPARENCY" val="True"/>
  <p:tag name="FILENAME" val=""/>
  <p:tag name="LATEXENGINEID" val="0"/>
  <p:tag name="TEMPFOLDER" val="D:\IguanaTex\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71.4286"/>
  <p:tag name="LATEXADDIN" val="\documentclass{article}&#10;\usepackage{amsmath}&#10;\pagestyle{empty}&#10;\begin{document}&#10;&#10;&#10;$z \in (-1,1)$&#10;&#10;\end{document}"/>
  <p:tag name="IGUANATEXSIZE" val="16"/>
  <p:tag name="IGUANATEXCURSOR" val="96"/>
  <p:tag name="TRANSPARENCY" val="True"/>
  <p:tag name="FILENAME" val=""/>
  <p:tag name="LATEXENGINEID" val="0"/>
  <p:tag name="TEMPFOLDER" val="D:\IguanaTex\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7.889"/>
  <p:tag name="LATEXADDIN" val="\documentclass{article}&#10;\usepackage{amsmath}&#10;\usepackage{bm}&#10;\pagestyle{empty}&#10;\begin{document}&#10;&#10;&#10;$\tilde{x}_t^{m} = g(\tilde{z}_t^{m};\bm{\phi^m})$&#10;&#10;\end{document}"/>
  <p:tag name="IGUANATEXSIZE" val="20"/>
  <p:tag name="IGUANATEXCURSOR" val="61"/>
  <p:tag name="TRANSPARENCY" val="True"/>
  <p:tag name="FILENAME" val=""/>
  <p:tag name="LATEXENGINEID" val="0"/>
  <p:tag name="TEMPFOLDER" val="D:\IguanaTex\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25.9843"/>
  <p:tag name="LATEXADDIN" val="\documentclass{article}&#10;\usepackage{amsmath}&#10;\pagestyle{empty}&#10;\begin{document}&#10;&#10;$M$&#10;&#10;&#10;\end{document}"/>
  <p:tag name="IGUANATEXSIZE" val="18"/>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52.9809"/>
  <p:tag name="LATEXADDIN" val="\documentclass{article}&#10;\usepackage{amsmath}&#10;\pagestyle{empty}&#10;\begin{document}&#10;&#10;&#10;$x^m$&#10;&#10;\end{document}"/>
  <p:tag name="IGUANATEXSIZE" val="18"/>
  <p:tag name="IGUANATEXCURSOR" val="87"/>
  <p:tag name="TRANSPARENCY" val="True"/>
  <p:tag name="FILENAME" val=""/>
  <p:tag name="LATEXENGINEID" val="0"/>
  <p:tag name="TEMPFOLDER" val="D:\IguanaTex\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9.7076"/>
  <p:tag name="LATEXADDIN" val="\documentclass{article}&#10;\usepackage{amsmath}&#10;\pagestyle{empty}&#10;\begin{document}&#10;&#10;$g(\tilde{z};\phi)$&#10;&#10;&#10;\end{document}"/>
  <p:tag name="IGUANATEXSIZE" val="16"/>
  <p:tag name="IGUANATEXCURSOR" val="100"/>
  <p:tag name="TRANSPARENCY" val="True"/>
  <p:tag name="FILENAME" val=""/>
  <p:tag name="LATEXENGINEID" val="0"/>
  <p:tag name="TEMPFOLDER" val="D:\IguanaTex\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42.4822"/>
  <p:tag name="LATEXADDIN" val="\documentclass{article}&#10;\usepackage{amsmath}&#10;\pagestyle{empty}&#10;\begin{document}&#10;&#10;&#10;$\theta^m$&#10;&#10;\end{document}"/>
  <p:tag name="IGUANATEXSIZE" val="18"/>
  <p:tag name="IGUANATEXCURSOR" val="92"/>
  <p:tag name="TRANSPARENCY" val="True"/>
  <p:tag name="FILENAME" val=""/>
  <p:tag name="LATEXENGINEID" val="0"/>
  <p:tag name="TEMPFOLDER" val="D:\IguanaTex\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30.1837"/>
  <p:tag name="LATEXADDIN" val="\documentclass{article}&#10;\usepackage{amsmath}&#10;\pagestyle{empty}&#10;\begin{document}&#10;&#10;&#10;$f(x^m;\theta^m)$&#10;&#10;\end{document}"/>
  <p:tag name="IGUANATEXSIZE" val="18"/>
  <p:tag name="IGUANATEXCURSOR" val="99"/>
  <p:tag name="TRANSPARENCY" val="True"/>
  <p:tag name="FILENAME" val=""/>
  <p:tag name="LATEXENGINEID" val="0"/>
  <p:tag name="TEMPFOLDER" val="D:\IguanaTex\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34.1957"/>
  <p:tag name="LATEXADDIN" val="\documentclass{article}&#10;\usepackage{amsmath}&#10;\pagestyle{empty}&#10;\begin{document}&#10;&#10;&#10;$g(\tilde{z}^m;\phi)$&#10;&#10;\end{document}"/>
  <p:tag name="IGUANATEXSIZE" val="18"/>
  <p:tag name="IGUANATEXCURSOR" val="103"/>
  <p:tag name="TRANSPARENCY" val="True"/>
  <p:tag name="FILENAME" val=""/>
  <p:tag name="LATEXENGINEID" val="0"/>
  <p:tag name="TEMPFOLDER" val="D:\IguanaTex\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5.99173"/>
  <p:tag name="LATEXADDIN" val="\documentclass{article}&#10;\usepackage{amsmath}&#10;\pagestyle{empty}&#10;\begin{document}&#10;&#10;&#10;$\phi$&#10;&#10;\end{document}"/>
  <p:tag name="IGUANATEXSIZE" val="18"/>
  <p:tag name="IGUANATEXCURSOR" val="88"/>
  <p:tag name="TRANSPARENCY" val="True"/>
  <p:tag name="FILENAME" val=""/>
  <p:tag name="LATEXENGINEID" val="0"/>
  <p:tag name="TEMPFOLDER" val="D:\IguanaTex\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2.9846"/>
  <p:tag name="LATEXADDIN" val="\documentclass{article}&#10;\usepackage{amsmath}&#10;\pagestyle{empty}&#10;\begin{document}&#10;&#10;$\mathcal{L}_1$&#10;&#10;&#10;\end{document}"/>
  <p:tag name="IGUANATEXSIZE" val="16"/>
  <p:tag name="IGUANATEXCURSOR" val="96"/>
  <p:tag name="TRANSPARENCY" val="True"/>
  <p:tag name="FILENAME" val=""/>
  <p:tag name="LATEXENGINEID" val="0"/>
  <p:tag name="TEMPFOLDER" val="D:\IguanaTex\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10;$Y$&#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10;$X$&#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0.9449"/>
  <p:tag name="LATEXADDIN" val="\documentclass{article}&#10;\usepackage{amsmath}&#10;\pagestyle{empty}&#10;\begin{document}&#10;&#10;$H(X|Y)$&#10;&#10;&#10;\end{document}"/>
  <p:tag name="IGUANATEXSIZE" val="16"/>
  <p:tag name="IGUANATEXCURSOR" val="89"/>
  <p:tag name="TRANSPARENCY" val="True"/>
  <p:tag name="FILENAME" val=""/>
  <p:tag name="LATEXENGINEID" val="0"/>
  <p:tag name="TEMPFOLDER" val="D:\IguanaTex\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3.24331"/>
  <p:tag name="LATEXADDIN" val="\documentclass{article}&#10;\usepackage{amsmath}&#10;\pagestyle{empty}&#10;\begin{document}&#10;&#10;$z$&#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3.24331"/>
  <p:tag name="LATEXADDIN" val="\documentclass{article}&#10;\usepackage{amsmath}&#10;\pagestyle{empty}&#10;\begin{document}&#10;&#10;$z$&#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4.4544"/>
  <p:tag name="LATEXADDIN" val="\documentclass{article}&#10;\usepackage{amsmath}&#10;\pagestyle{empty}&#10;\begin{document}&#10;&#10;$\mathcal{L}(x,\tilde{x})$&#10;&#10;&#10;\end{document}"/>
  <p:tag name="IGUANATEXSIZE" val="16"/>
  <p:tag name="IGUANATEXCURSOR" val="107"/>
  <p:tag name="TRANSPARENCY" val="True"/>
  <p:tag name="FILENAME" val=""/>
  <p:tag name="LATEXENGINEID" val="0"/>
  <p:tag name="TEMPFOLDER" val="D:\IguanaTex\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LATEXADDIN" val="\documentclass{article}&#10;\usepackage{amsmath}&#10;\pagestyle{empty}&#10;\begin{document}&#10;&#10;$\theta$&#10;&#10;&#10;\end{document}"/>
  <p:tag name="IGUANATEXSIZE" val="16"/>
  <p:tag name="IGUANATEXCURSOR" val="89"/>
  <p:tag name="TRANSPARENCY" val="True"/>
  <p:tag name="FILENAME" val=""/>
  <p:tag name="LATEXENGINEID" val="0"/>
  <p:tag name="TEMPFOLDER" val="D:\IguanaTex\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5.99173"/>
  <p:tag name="LATEXADDIN" val="\documentclass{article}&#10;\usepackage{amsmath}&#10;\pagestyle{empty}&#10;\begin{document}&#10;&#10;$\phi$&#10;&#10;&#10;\end{document}"/>
  <p:tag name="IGUANATEXSIZE" val="16"/>
  <p:tag name="IGUANATEXCURSOR" val="87"/>
  <p:tag name="TRANSPARENCY" val="True"/>
  <p:tag name="FILENAME" val=""/>
  <p:tag name="LATEXENGINEID" val="0"/>
  <p:tag name="TEMPFOLDER" val="D:\IguanaTex\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231.721"/>
  <p:tag name="ORIGINALWIDTH" val="2968.879"/>
  <p:tag name="LATEXADDIN" val="\documentclass{article}&#10;\usepackage{amsmath}&#10;\pagestyle{empty}&#10;\begin{document}&#10;&#10;&#10;\begin{align}&#10;z &amp;= f(x;\theta),\\&#10;\tilde{z} &amp;= \text{Binarize}(z),\\&#10;\tilde{x} &amp;= g(\tilde{z};\phi),\\&#10;\text{Minimize } \mathcal{L}&amp;(x,\tilde{x})&#10;\end{align}&#10;&#10;\begin{align}&#10;z_t &amp;= f(x_t;\theta),\\&#10;\tilde{z}_t &amp;= \text{Binarize}(z_t),\\&#10;\tilde{x}_t &amp;= g(\tilde{z}_t;\phi),\\&#10;x_{t+1} &amp;= x_t-\tilde{x}_t\text{, }\tilde{x}_1=0,\\&#10;\text{Minimize } \frac{1}{T}&amp;\sum_{t=1}^{T}\mathcal{L}(x_1,\sum_{i=1}^{t}\tilde{x}_i).&#10;\end{align}&#10;&#10;\end{document}"/>
  <p:tag name="IGUANATEXSIZE" val="16"/>
  <p:tag name="IGUANATEXCURSOR" val="240"/>
  <p:tag name="TRANSPARENCY" val="True"/>
  <p:tag name="FILENAME" val=""/>
  <p:tag name="LATEXENGINEID" val="0"/>
  <p:tag name="TEMPFOLDER" val="D:\IguanaTex\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19137</TotalTime>
  <Words>2061</Words>
  <Application>Microsoft Office PowerPoint</Application>
  <PresentationFormat>全屏显示(4:3)</PresentationFormat>
  <Paragraphs>338</Paragraphs>
  <Slides>25</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DengXian</vt:lpstr>
      <vt:lpstr>Arial</vt:lpstr>
      <vt:lpstr>Calibri</vt:lpstr>
      <vt:lpstr>Calibri Light</vt:lpstr>
      <vt:lpstr>Tahoma</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mnoshad@gmail.com</dc:creator>
  <cp:lastModifiedBy>Administrator</cp:lastModifiedBy>
  <cp:revision>1744</cp:revision>
  <cp:lastPrinted>2016-03-31T10:42:14Z</cp:lastPrinted>
  <dcterms:created xsi:type="dcterms:W3CDTF">2016-03-20T00:18:58Z</dcterms:created>
  <dcterms:modified xsi:type="dcterms:W3CDTF">2019-05-21T07:06:46Z</dcterms:modified>
</cp:coreProperties>
</file>